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366" r:id="rId2"/>
    <p:sldId id="3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3" r:id="rId36"/>
    <p:sldId id="295" r:id="rId37"/>
    <p:sldId id="296" r:id="rId38"/>
    <p:sldId id="297" r:id="rId39"/>
    <p:sldId id="299" r:id="rId40"/>
    <p:sldId id="300" r:id="rId41"/>
    <p:sldId id="302" r:id="rId42"/>
    <p:sldId id="303" r:id="rId43"/>
    <p:sldId id="304" r:id="rId44"/>
    <p:sldId id="305" r:id="rId45"/>
    <p:sldId id="306" r:id="rId46"/>
    <p:sldId id="307" r:id="rId47"/>
    <p:sldId id="311" r:id="rId48"/>
    <p:sldId id="312" r:id="rId49"/>
    <p:sldId id="313" r:id="rId50"/>
    <p:sldId id="315" r:id="rId51"/>
    <p:sldId id="316" r:id="rId52"/>
    <p:sldId id="318" r:id="rId53"/>
    <p:sldId id="320" r:id="rId54"/>
    <p:sldId id="340" r:id="rId55"/>
    <p:sldId id="341" r:id="rId56"/>
    <p:sldId id="368" r:id="rId57"/>
    <p:sldId id="344" r:id="rId58"/>
    <p:sldId id="345" r:id="rId59"/>
    <p:sldId id="369" r:id="rId60"/>
    <p:sldId id="348" r:id="rId61"/>
    <p:sldId id="370" r:id="rId62"/>
    <p:sldId id="351" r:id="rId63"/>
    <p:sldId id="352" r:id="rId64"/>
    <p:sldId id="353" r:id="rId65"/>
    <p:sldId id="355" r:id="rId66"/>
    <p:sldId id="356" r:id="rId67"/>
    <p:sldId id="371" r:id="rId68"/>
    <p:sldId id="373" r:id="rId69"/>
    <p:sldId id="374" r:id="rId70"/>
    <p:sldId id="375" r:id="rId71"/>
    <p:sldId id="376" r:id="rId72"/>
    <p:sldId id="365" r:id="rId73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471C4"/>
    <a:srgbClr val="FFFFFF"/>
    <a:srgbClr val="2E528F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105" d="100"/>
          <a:sy n="105" d="100"/>
        </p:scale>
        <p:origin x="240" y="7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870" y="1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6BEF1-9020-42F2-A5F4-86A6A26F9894}" type="datetimeFigureOut">
              <a:rPr lang="it-IT" smtClean="0"/>
              <a:t>27/10/2022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b="1" dirty="0"/>
              <a:t>Alessandro Flaborea </a:t>
            </a:r>
          </a:p>
          <a:p>
            <a:r>
              <a:rPr lang="en-US" dirty="0"/>
              <a:t>Deep</a:t>
            </a:r>
            <a:r>
              <a:rPr lang="en-US" spc="-30" dirty="0"/>
              <a:t> </a:t>
            </a:r>
            <a:r>
              <a:rPr lang="en-US" spc="20" dirty="0"/>
              <a:t>Learning</a:t>
            </a:r>
            <a:r>
              <a:rPr lang="en-US" spc="5" dirty="0"/>
              <a:t> </a:t>
            </a:r>
            <a:r>
              <a:rPr lang="en-US" spc="-25" dirty="0"/>
              <a:t>for</a:t>
            </a:r>
            <a:r>
              <a:rPr lang="en-US" spc="-35" dirty="0"/>
              <a:t> </a:t>
            </a:r>
            <a:r>
              <a:rPr lang="en-US" spc="10" dirty="0"/>
              <a:t>Anomaly</a:t>
            </a:r>
            <a:r>
              <a:rPr lang="en-US" spc="-35" dirty="0"/>
              <a:t> </a:t>
            </a:r>
            <a:r>
              <a:rPr lang="en-US" spc="-5" dirty="0"/>
              <a:t>Detection </a:t>
            </a:r>
            <a:r>
              <a:rPr lang="it-IT" dirty="0"/>
              <a:t>|28/10/2022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EDE87-D11D-45C9-9359-AED711CDF8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07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EDE87-D11D-45C9-9359-AED711CDF8F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18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EDE87-D11D-45C9-9359-AED711CDF8F1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871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EDE87-D11D-45C9-9359-AED711CDF8F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243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EDE87-D11D-45C9-9359-AED711CDF8F1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19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EDE87-D11D-45C9-9359-AED711CDF8F1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7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D(x) range [0,1]</a:t>
            </a:r>
          </a:p>
          <a:p>
            <a:r>
              <a:rPr lang="it-IT" dirty="0" err="1"/>
              <a:t>Run</a:t>
            </a:r>
            <a:r>
              <a:rPr lang="it-IT" dirty="0"/>
              <a:t> multiple </a:t>
            </a:r>
            <a:r>
              <a:rPr lang="it-IT" dirty="0" err="1"/>
              <a:t>backprop</a:t>
            </a:r>
            <a:r>
              <a:rPr lang="it-IT" dirty="0"/>
              <a:t> steps to </a:t>
            </a:r>
            <a:r>
              <a:rPr lang="it-IT" dirty="0" err="1"/>
              <a:t>find</a:t>
            </a:r>
            <a:r>
              <a:rPr lang="it-IT" dirty="0"/>
              <a:t> best 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EDE87-D11D-45C9-9359-AED711CDF8F1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3829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EDE87-D11D-45C9-9359-AED711CDF8F1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05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56D7ABD3-5148-3172-7838-E6F8C6ED8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5955665" cy="369332"/>
          </a:xfrm>
        </p:spPr>
        <p:txBody>
          <a:bodyPr/>
          <a:lstStyle>
            <a:lvl1pPr>
              <a:defRPr sz="2400">
                <a:solidFill>
                  <a:srgbClr val="800000"/>
                </a:solidFill>
                <a:latin typeface="+mj-lt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41408390-1316-AF88-C29C-59302E97F9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AF50"/>
                </a:solidFill>
                <a:latin typeface="+mn-lt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1F6F44B-96B3-4060-BE3E-8978153D4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5955665" cy="369332"/>
          </a:xfrm>
        </p:spPr>
        <p:txBody>
          <a:bodyPr/>
          <a:lstStyle>
            <a:lvl1pPr>
              <a:defRPr sz="2400">
                <a:solidFill>
                  <a:srgbClr val="8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0FEB9E7A-1B72-C5C8-8B87-538D206A09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754380"/>
            <a:ext cx="5955665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800000"/>
                </a:solidFill>
                <a:latin typeface="+mj-lt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n-lt"/>
              </a:defRPr>
            </a:lvl1pPr>
          </a:lstStyle>
          <a:p>
            <a:endParaRPr dirty="0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AFD56608-9556-E579-84BF-E061B8E519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762000"/>
            <a:ext cx="5955665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800000"/>
                </a:solidFill>
                <a:latin typeface="+mj-lt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6">
            <a:extLst>
              <a:ext uri="{FF2B5EF4-FFF2-40B4-BE49-F238E27FC236}">
                <a16:creationId xmlns:a16="http://schemas.microsoft.com/office/drawing/2014/main" id="{105CB2BA-9D1E-D53F-9445-7FEFE2A724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:a16="http://schemas.microsoft.com/office/drawing/2014/main" id="{99E78D2A-8ACB-1C4F-284E-533AB1D351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19327" y="6300215"/>
            <a:ext cx="10753725" cy="0"/>
          </a:xfrm>
          <a:custGeom>
            <a:avLst/>
            <a:gdLst/>
            <a:ahLst/>
            <a:cxnLst/>
            <a:rect l="l" t="t" r="r" b="b"/>
            <a:pathLst>
              <a:path w="10753725">
                <a:moveTo>
                  <a:pt x="0" y="0"/>
                </a:moveTo>
                <a:lnTo>
                  <a:pt x="10753217" y="0"/>
                </a:lnTo>
              </a:path>
            </a:pathLst>
          </a:custGeom>
          <a:ln w="31750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9327" y="336234"/>
            <a:ext cx="5955665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0F2435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9403" y="3011169"/>
            <a:ext cx="643635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AF50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‹#›</a:t>
            </a:fld>
            <a:endParaRPr lang="en-US" dirty="0"/>
          </a:p>
        </p:txBody>
      </p:sp>
      <p:sp>
        <p:nvSpPr>
          <p:cNvPr id="9" name="Holder 6">
            <a:extLst>
              <a:ext uri="{FF2B5EF4-FFF2-40B4-BE49-F238E27FC236}">
                <a16:creationId xmlns:a16="http://schemas.microsoft.com/office/drawing/2014/main" id="{7A8D59E2-80A0-16FD-71F0-336D8682F838}"/>
              </a:ext>
            </a:extLst>
          </p:cNvPr>
          <p:cNvSpPr txBox="1">
            <a:spLocks/>
          </p:cNvSpPr>
          <p:nvPr userDrawn="1"/>
        </p:nvSpPr>
        <p:spPr>
          <a:xfrm>
            <a:off x="719327" y="6432357"/>
            <a:ext cx="4580478" cy="4805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9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Alessandro Flaborea</a:t>
            </a:r>
            <a:endParaRPr lang="en-US" sz="9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n-US" sz="900" spc="-3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spc="2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sz="900" spc="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spc="-2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900" spc="-3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spc="1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lang="en-US" sz="900" spc="-3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spc="-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it-IT" sz="9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| </a:t>
            </a:r>
            <a:r>
              <a:rPr lang="en-US" sz="9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28/10/2022</a:t>
            </a:r>
          </a:p>
          <a:p>
            <a:pPr marL="38100">
              <a:lnSpc>
                <a:spcPts val="1810"/>
              </a:lnSpc>
            </a:pPr>
            <a:endParaRPr lang="it-IT" sz="900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oogle Shape;12;p74">
            <a:extLst>
              <a:ext uri="{FF2B5EF4-FFF2-40B4-BE49-F238E27FC236}">
                <a16:creationId xmlns:a16="http://schemas.microsoft.com/office/drawing/2014/main" id="{12495468-642A-BC2E-BDBB-F3C3B2EC6DFD}"/>
              </a:ext>
            </a:extLst>
          </p:cNvPr>
          <p:cNvCxnSpPr/>
          <p:nvPr userDrawn="1"/>
        </p:nvCxnSpPr>
        <p:spPr>
          <a:xfrm>
            <a:off x="719667" y="1252538"/>
            <a:ext cx="10752667" cy="0"/>
          </a:xfrm>
          <a:prstGeom prst="straightConnector1">
            <a:avLst/>
          </a:prstGeom>
          <a:noFill/>
          <a:ln w="1905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0EB164-E9E3-C668-9FE9-8E05F2923C3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58400" y="6374016"/>
            <a:ext cx="1413934" cy="4236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sz="2400">
          <a:latin typeface="+mj-lt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59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ansongPang/anomaly-detection-datasets" TargetMode="Externa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gO8N3L_aERg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AABC97D-71C0-22BF-0A73-81E08E6B76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19667" y="2647950"/>
            <a:ext cx="10752667" cy="2585323"/>
          </a:xfrm>
        </p:spPr>
        <p:txBody>
          <a:bodyPr/>
          <a:lstStyle/>
          <a:p>
            <a:r>
              <a:rPr lang="en-US" sz="3200" dirty="0">
                <a:solidFill>
                  <a:srgbClr val="800000"/>
                </a:solidFill>
              </a:rPr>
              <a:t>Deep</a:t>
            </a:r>
            <a:r>
              <a:rPr lang="en-US" sz="3200" spc="-30" dirty="0">
                <a:solidFill>
                  <a:srgbClr val="800000"/>
                </a:solidFill>
              </a:rPr>
              <a:t> </a:t>
            </a:r>
            <a:r>
              <a:rPr lang="en-US" sz="3200" spc="20" dirty="0">
                <a:solidFill>
                  <a:srgbClr val="800000"/>
                </a:solidFill>
              </a:rPr>
              <a:t>Learning</a:t>
            </a:r>
            <a:r>
              <a:rPr lang="en-US" sz="3200" spc="5" dirty="0">
                <a:solidFill>
                  <a:srgbClr val="800000"/>
                </a:solidFill>
              </a:rPr>
              <a:t> </a:t>
            </a:r>
            <a:r>
              <a:rPr lang="en-US" sz="3200" spc="-25" dirty="0">
                <a:solidFill>
                  <a:srgbClr val="800000"/>
                </a:solidFill>
              </a:rPr>
              <a:t>for</a:t>
            </a:r>
            <a:r>
              <a:rPr lang="en-US" sz="3200" spc="-35" dirty="0">
                <a:solidFill>
                  <a:srgbClr val="800000"/>
                </a:solidFill>
              </a:rPr>
              <a:t> </a:t>
            </a:r>
            <a:r>
              <a:rPr lang="en-US" sz="3200" spc="10" dirty="0">
                <a:solidFill>
                  <a:srgbClr val="800000"/>
                </a:solidFill>
              </a:rPr>
              <a:t>Anomaly</a:t>
            </a:r>
            <a:r>
              <a:rPr lang="en-US" sz="3200" spc="-35" dirty="0">
                <a:solidFill>
                  <a:srgbClr val="800000"/>
                </a:solidFill>
              </a:rPr>
              <a:t> </a:t>
            </a:r>
            <a:r>
              <a:rPr lang="en-US" sz="3200" spc="-5" dirty="0">
                <a:solidFill>
                  <a:srgbClr val="800000"/>
                </a:solidFill>
              </a:rPr>
              <a:t>Detection:</a:t>
            </a:r>
            <a:br>
              <a:rPr lang="en-US" sz="3200" spc="-5" dirty="0">
                <a:solidFill>
                  <a:srgbClr val="800000"/>
                </a:solidFill>
              </a:rPr>
            </a:br>
            <a:r>
              <a:rPr lang="en-US" sz="2400" dirty="0">
                <a:solidFill>
                  <a:srgbClr val="800000"/>
                </a:solidFill>
                <a:latin typeface="Arial Black"/>
                <a:cs typeface="Arial Black"/>
              </a:rPr>
              <a:t>Challenges,</a:t>
            </a:r>
            <a:r>
              <a:rPr lang="en-US" sz="2400" spc="-3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Arial Black"/>
                <a:cs typeface="Arial Black"/>
              </a:rPr>
              <a:t>Methods,</a:t>
            </a:r>
            <a:r>
              <a:rPr lang="en-US" sz="2400" spc="-4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lang="en-US" sz="2400" dirty="0">
                <a:solidFill>
                  <a:srgbClr val="800000"/>
                </a:solidFill>
                <a:latin typeface="Arial Black"/>
                <a:cs typeface="Arial Black"/>
              </a:rPr>
              <a:t>and</a:t>
            </a:r>
            <a:r>
              <a:rPr lang="en-US" sz="2400" spc="-1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lang="en-US" sz="2400" spc="10" dirty="0">
                <a:solidFill>
                  <a:srgbClr val="800000"/>
                </a:solidFill>
                <a:latin typeface="Arial Black"/>
                <a:cs typeface="Arial Black"/>
              </a:rPr>
              <a:t>Opportunities</a:t>
            </a:r>
            <a:br>
              <a:rPr lang="en-US" sz="2400" dirty="0">
                <a:solidFill>
                  <a:srgbClr val="800000"/>
                </a:solidFill>
                <a:latin typeface="Arial Black"/>
                <a:cs typeface="Arial Black"/>
              </a:rPr>
            </a:br>
            <a:br>
              <a:rPr lang="en-US" sz="2400" dirty="0">
                <a:solidFill>
                  <a:srgbClr val="800000"/>
                </a:solidFill>
                <a:latin typeface="Arial Black"/>
                <a:cs typeface="Arial Black"/>
              </a:rPr>
            </a:b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AML course 2022/23</a:t>
            </a:r>
            <a:br>
              <a:rPr lang="en-US" sz="3200" dirty="0"/>
            </a:br>
            <a:br>
              <a:rPr lang="en-US" sz="3200" spc="-5" dirty="0">
                <a:solidFill>
                  <a:srgbClr val="800000"/>
                </a:solidFill>
              </a:rPr>
            </a:br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440F25D-A5E3-0F69-7050-5C3E674C603E}"/>
              </a:ext>
            </a:extLst>
          </p:cNvPr>
          <p:cNvSpPr txBox="1">
            <a:spLocks noChangeArrowheads="1"/>
          </p:cNvSpPr>
          <p:nvPr/>
        </p:nvSpPr>
        <p:spPr>
          <a:xfrm>
            <a:off x="719666" y="5356223"/>
            <a:ext cx="4309533" cy="420687"/>
          </a:xfrm>
          <a:prstGeom prst="rect">
            <a:avLst/>
          </a:prstGeom>
        </p:spPr>
        <p:txBody>
          <a:bodyPr anchor="t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srgbClr val="800000"/>
                </a:solidFill>
              </a:rPr>
              <a:t>Alessandro Flaborea | October 28, 2022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28CCBEC-434B-C3CA-4097-25AEB7FBCD79}"/>
              </a:ext>
            </a:extLst>
          </p:cNvPr>
          <p:cNvSpPr txBox="1">
            <a:spLocks/>
          </p:cNvSpPr>
          <p:nvPr/>
        </p:nvSpPr>
        <p:spPr bwMode="gray">
          <a:xfrm>
            <a:off x="0" y="404813"/>
            <a:ext cx="12192000" cy="324000"/>
          </a:xfrm>
          <a:prstGeom prst="rect">
            <a:avLst/>
          </a:prstGeom>
          <a:solidFill>
            <a:srgbClr val="640000"/>
          </a:solidFill>
          <a:ln>
            <a:noFill/>
          </a:ln>
        </p:spPr>
        <p:txBody>
          <a:bodyPr lIns="540000" anchor="ctr" anchorCtr="0"/>
          <a:lstStyle>
            <a:lvl1pPr marL="0">
              <a:lnSpc>
                <a:spcPct val="100000"/>
              </a:lnSpc>
              <a:defRPr sz="11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kern="0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C68E12-E68D-6090-70AC-4D6827B2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5215542"/>
            <a:ext cx="2343221" cy="7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6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38200"/>
            <a:ext cx="410146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Key</a:t>
            </a:r>
            <a:r>
              <a:rPr spc="-80" dirty="0"/>
              <a:t> </a:t>
            </a:r>
            <a:r>
              <a:rPr spc="-10" dirty="0"/>
              <a:t>Challenges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583623"/>
            <a:ext cx="10469880" cy="369075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lang="it-IT" b="1" spc="-10" dirty="0">
                <a:cs typeface="Arial Black"/>
              </a:rPr>
              <a:t>4. </a:t>
            </a:r>
            <a:r>
              <a:rPr b="1" spc="-10" dirty="0">
                <a:cs typeface="Arial Black"/>
              </a:rPr>
              <a:t>Noise-Resilient</a:t>
            </a:r>
            <a:r>
              <a:rPr b="1" spc="15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Anomaly</a:t>
            </a:r>
            <a:r>
              <a:rPr b="1" spc="-30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Detection</a:t>
            </a:r>
            <a:endParaRPr b="1" dirty="0">
              <a:cs typeface="Arial Black"/>
            </a:endParaRPr>
          </a:p>
          <a:p>
            <a:pPr marL="757555" lvl="1" indent="-28575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189865" algn="l"/>
              </a:tabLst>
            </a:pPr>
            <a:r>
              <a:rPr spc="55" dirty="0">
                <a:cs typeface="Cambria"/>
              </a:rPr>
              <a:t>Data</a:t>
            </a:r>
            <a:r>
              <a:rPr spc="65" dirty="0">
                <a:cs typeface="Cambria"/>
              </a:rPr>
              <a:t> </a:t>
            </a:r>
            <a:r>
              <a:rPr spc="70" dirty="0">
                <a:cs typeface="Cambria"/>
              </a:rPr>
              <a:t>may</a:t>
            </a:r>
            <a:r>
              <a:rPr spc="60" dirty="0">
                <a:cs typeface="Cambria"/>
              </a:rPr>
              <a:t> </a:t>
            </a:r>
            <a:r>
              <a:rPr spc="15" dirty="0">
                <a:cs typeface="Cambria"/>
              </a:rPr>
              <a:t>contain</a:t>
            </a:r>
            <a:r>
              <a:rPr spc="70" dirty="0">
                <a:cs typeface="Cambria"/>
              </a:rPr>
              <a:t> </a:t>
            </a:r>
            <a:r>
              <a:rPr spc="25" dirty="0">
                <a:cs typeface="Cambria"/>
              </a:rPr>
              <a:t>normal</a:t>
            </a:r>
            <a:r>
              <a:rPr spc="85" dirty="0">
                <a:cs typeface="Cambria"/>
              </a:rPr>
              <a:t> </a:t>
            </a:r>
            <a:r>
              <a:rPr spc="55" dirty="0">
                <a:cs typeface="Cambria"/>
              </a:rPr>
              <a:t>and</a:t>
            </a:r>
            <a:r>
              <a:rPr spc="70" dirty="0">
                <a:cs typeface="Cambria"/>
              </a:rPr>
              <a:t> </a:t>
            </a:r>
            <a:r>
              <a:rPr spc="35" dirty="0">
                <a:cs typeface="Cambria"/>
              </a:rPr>
              <a:t>anomalous</a:t>
            </a:r>
            <a:r>
              <a:rPr spc="100" dirty="0">
                <a:cs typeface="Cambria"/>
              </a:rPr>
              <a:t> </a:t>
            </a:r>
            <a:r>
              <a:rPr dirty="0">
                <a:cs typeface="Cambria"/>
              </a:rPr>
              <a:t>instances</a:t>
            </a:r>
            <a:r>
              <a:rPr spc="110" dirty="0">
                <a:cs typeface="Cambria"/>
              </a:rPr>
              <a:t> </a:t>
            </a:r>
            <a:r>
              <a:rPr spc="35" dirty="0">
                <a:cs typeface="Cambria"/>
              </a:rPr>
              <a:t>with</a:t>
            </a:r>
            <a:r>
              <a:rPr spc="80" dirty="0">
                <a:cs typeface="Cambria"/>
              </a:rPr>
              <a:t> </a:t>
            </a:r>
            <a:r>
              <a:rPr spc="25" dirty="0">
                <a:cs typeface="Cambria"/>
              </a:rPr>
              <a:t>no</a:t>
            </a:r>
            <a:r>
              <a:rPr spc="50" dirty="0">
                <a:cs typeface="Cambria"/>
              </a:rPr>
              <a:t> </a:t>
            </a:r>
            <a:r>
              <a:rPr spc="10" dirty="0">
                <a:cs typeface="Cambria"/>
              </a:rPr>
              <a:t>labels</a:t>
            </a:r>
            <a:r>
              <a:rPr spc="105" dirty="0">
                <a:cs typeface="Cambria"/>
              </a:rPr>
              <a:t> </a:t>
            </a:r>
            <a:r>
              <a:rPr spc="25" dirty="0">
                <a:cs typeface="Cambria"/>
              </a:rPr>
              <a:t>(anomaly</a:t>
            </a:r>
            <a:r>
              <a:rPr spc="80" dirty="0">
                <a:cs typeface="Cambria"/>
              </a:rPr>
              <a:t> </a:t>
            </a:r>
            <a:r>
              <a:rPr spc="10" dirty="0">
                <a:cs typeface="Cambria"/>
              </a:rPr>
              <a:t>contamination)</a:t>
            </a:r>
            <a:endParaRPr dirty="0">
              <a:cs typeface="Cambria"/>
            </a:endParaRPr>
          </a:p>
          <a:p>
            <a:pPr marL="757555" lvl="1" indent="-285750">
              <a:spcBef>
                <a:spcPts val="455"/>
              </a:spcBef>
              <a:buFont typeface="Arial" panose="020B0604020202020204" pitchFamily="34" charset="0"/>
              <a:buChar char="•"/>
              <a:tabLst>
                <a:tab pos="189865" algn="l"/>
              </a:tabLst>
            </a:pPr>
            <a:r>
              <a:rPr spc="55" dirty="0">
                <a:cs typeface="Cambria"/>
              </a:rPr>
              <a:t>Data</a:t>
            </a:r>
            <a:r>
              <a:rPr spc="65" dirty="0">
                <a:cs typeface="Cambria"/>
              </a:rPr>
              <a:t> </a:t>
            </a:r>
            <a:r>
              <a:rPr spc="70" dirty="0">
                <a:cs typeface="Cambria"/>
              </a:rPr>
              <a:t>may</a:t>
            </a:r>
            <a:r>
              <a:rPr spc="55" dirty="0">
                <a:cs typeface="Cambria"/>
              </a:rPr>
              <a:t> </a:t>
            </a:r>
            <a:r>
              <a:rPr spc="15" dirty="0">
                <a:cs typeface="Cambria"/>
              </a:rPr>
              <a:t>contain</a:t>
            </a:r>
            <a:r>
              <a:rPr spc="70" dirty="0">
                <a:cs typeface="Cambria"/>
              </a:rPr>
              <a:t> </a:t>
            </a:r>
            <a:r>
              <a:rPr spc="40" dirty="0">
                <a:cs typeface="Cambria"/>
              </a:rPr>
              <a:t>weak</a:t>
            </a:r>
            <a:r>
              <a:rPr spc="80" dirty="0">
                <a:cs typeface="Cambria"/>
              </a:rPr>
              <a:t> </a:t>
            </a:r>
            <a:r>
              <a:rPr spc="25" dirty="0">
                <a:cs typeface="Cambria"/>
              </a:rPr>
              <a:t>supervision</a:t>
            </a:r>
            <a:r>
              <a:rPr spc="100" dirty="0">
                <a:cs typeface="Cambria"/>
              </a:rPr>
              <a:t> </a:t>
            </a:r>
            <a:r>
              <a:rPr spc="15" dirty="0">
                <a:cs typeface="Cambria"/>
              </a:rPr>
              <a:t>information:</a:t>
            </a:r>
            <a:endParaRPr dirty="0">
              <a:cs typeface="Cambria"/>
            </a:endParaRPr>
          </a:p>
          <a:p>
            <a:pPr marL="1313180" lvl="1" indent="-285750">
              <a:spcBef>
                <a:spcPts val="545"/>
              </a:spcBef>
              <a:buFont typeface="Arial" panose="020B0604020202020204" pitchFamily="34" charset="0"/>
              <a:buChar char="•"/>
            </a:pPr>
            <a:r>
              <a:rPr i="1" dirty="0">
                <a:cs typeface="Palatino Linotype"/>
              </a:rPr>
              <a:t>Coarse</a:t>
            </a:r>
            <a:r>
              <a:rPr i="1" spc="-15" dirty="0">
                <a:cs typeface="Palatino Linotype"/>
              </a:rPr>
              <a:t> </a:t>
            </a:r>
            <a:r>
              <a:rPr i="1" dirty="0">
                <a:cs typeface="Palatino Linotype"/>
              </a:rPr>
              <a:t>anomaly</a:t>
            </a:r>
            <a:r>
              <a:rPr i="1" spc="-25" dirty="0">
                <a:cs typeface="Palatino Linotype"/>
              </a:rPr>
              <a:t> </a:t>
            </a:r>
            <a:r>
              <a:rPr i="1" dirty="0">
                <a:cs typeface="Palatino Linotype"/>
              </a:rPr>
              <a:t>labels</a:t>
            </a:r>
            <a:r>
              <a:rPr i="1" spc="-35" dirty="0">
                <a:cs typeface="Palatino Linotype"/>
              </a:rPr>
              <a:t> </a:t>
            </a:r>
            <a:r>
              <a:rPr i="1" spc="-5" dirty="0">
                <a:cs typeface="Palatino Linotype"/>
              </a:rPr>
              <a:t>such</a:t>
            </a:r>
            <a:r>
              <a:rPr i="1" dirty="0">
                <a:cs typeface="Palatino Linotype"/>
              </a:rPr>
              <a:t> as</a:t>
            </a:r>
            <a:r>
              <a:rPr i="1" spc="5" dirty="0">
                <a:cs typeface="Palatino Linotype"/>
              </a:rPr>
              <a:t> </a:t>
            </a:r>
            <a:r>
              <a:rPr i="1" dirty="0">
                <a:cs typeface="Palatino Linotype"/>
              </a:rPr>
              <a:t>leveraging</a:t>
            </a:r>
            <a:r>
              <a:rPr i="1" spc="-45" dirty="0">
                <a:cs typeface="Palatino Linotype"/>
              </a:rPr>
              <a:t> </a:t>
            </a:r>
            <a:r>
              <a:rPr i="1" spc="5" dirty="0">
                <a:cs typeface="Palatino Linotype"/>
              </a:rPr>
              <a:t>video-level</a:t>
            </a:r>
            <a:r>
              <a:rPr i="1" spc="-50" dirty="0">
                <a:cs typeface="Palatino Linotype"/>
              </a:rPr>
              <a:t> </a:t>
            </a:r>
            <a:r>
              <a:rPr i="1" spc="5" dirty="0">
                <a:cs typeface="Palatino Linotype"/>
              </a:rPr>
              <a:t>labels</a:t>
            </a:r>
            <a:r>
              <a:rPr i="1" spc="-10" dirty="0">
                <a:cs typeface="Palatino Linotype"/>
              </a:rPr>
              <a:t> </a:t>
            </a:r>
            <a:r>
              <a:rPr i="1" spc="-5" dirty="0">
                <a:cs typeface="Palatino Linotype"/>
              </a:rPr>
              <a:t>to</a:t>
            </a:r>
            <a:r>
              <a:rPr i="1" dirty="0">
                <a:cs typeface="Palatino Linotype"/>
              </a:rPr>
              <a:t> detect</a:t>
            </a:r>
            <a:r>
              <a:rPr i="1" spc="5" dirty="0">
                <a:cs typeface="Palatino Linotype"/>
              </a:rPr>
              <a:t> anomalous</a:t>
            </a:r>
            <a:r>
              <a:rPr i="1" spc="-10" dirty="0">
                <a:cs typeface="Palatino Linotype"/>
              </a:rPr>
              <a:t> </a:t>
            </a:r>
            <a:r>
              <a:rPr i="1" spc="5" dirty="0">
                <a:cs typeface="Palatino Linotype"/>
              </a:rPr>
              <a:t>frames</a:t>
            </a:r>
            <a:endParaRPr dirty="0"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lang="it-IT" b="1" spc="-10" dirty="0">
                <a:cs typeface="Arial Black"/>
              </a:rPr>
              <a:t>5. </a:t>
            </a:r>
            <a:r>
              <a:rPr b="1" spc="-10" dirty="0">
                <a:cs typeface="Arial Black"/>
              </a:rPr>
              <a:t>Complex</a:t>
            </a:r>
            <a:r>
              <a:rPr b="1" spc="-45" dirty="0">
                <a:cs typeface="Arial Black"/>
              </a:rPr>
              <a:t> </a:t>
            </a:r>
            <a:r>
              <a:rPr b="1" dirty="0">
                <a:cs typeface="Arial Black"/>
              </a:rPr>
              <a:t>Anomalies</a:t>
            </a:r>
          </a:p>
          <a:p>
            <a:pPr marL="646430" lvl="1" indent="-174625">
              <a:spcBef>
                <a:spcPts val="475"/>
              </a:spcBef>
              <a:buFont typeface="Arial MT"/>
              <a:buChar char="•"/>
              <a:tabLst>
                <a:tab pos="189865" algn="l"/>
              </a:tabLst>
            </a:pPr>
            <a:r>
              <a:rPr spc="60" dirty="0">
                <a:cs typeface="Cambria"/>
              </a:rPr>
              <a:t>Conditional/group</a:t>
            </a:r>
            <a:r>
              <a:rPr spc="114" dirty="0">
                <a:cs typeface="Cambria"/>
              </a:rPr>
              <a:t> </a:t>
            </a:r>
            <a:r>
              <a:rPr spc="20" dirty="0">
                <a:cs typeface="Cambria"/>
              </a:rPr>
              <a:t>anomalies</a:t>
            </a:r>
            <a:endParaRPr dirty="0">
              <a:cs typeface="Cambria"/>
            </a:endParaRPr>
          </a:p>
          <a:p>
            <a:pPr marL="646430" lvl="1" indent="-174625">
              <a:spcBef>
                <a:spcPts val="455"/>
              </a:spcBef>
              <a:buFont typeface="Arial MT"/>
              <a:buChar char="•"/>
              <a:tabLst>
                <a:tab pos="189865" algn="l"/>
              </a:tabLst>
            </a:pPr>
            <a:r>
              <a:rPr spc="60" dirty="0">
                <a:cs typeface="Cambria"/>
              </a:rPr>
              <a:t>Multi-modal</a:t>
            </a:r>
            <a:r>
              <a:rPr spc="45" dirty="0">
                <a:cs typeface="Cambria"/>
              </a:rPr>
              <a:t> </a:t>
            </a:r>
            <a:r>
              <a:rPr spc="20" dirty="0">
                <a:cs typeface="Cambria"/>
              </a:rPr>
              <a:t>anomalies</a:t>
            </a:r>
            <a:endParaRPr dirty="0"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lang="it-IT" b="1" spc="5" dirty="0">
                <a:cs typeface="Arial Black"/>
              </a:rPr>
              <a:t>6. </a:t>
            </a:r>
            <a:r>
              <a:rPr b="1" spc="5" dirty="0">
                <a:cs typeface="Arial Black"/>
              </a:rPr>
              <a:t>Anomaly</a:t>
            </a:r>
            <a:r>
              <a:rPr b="1" spc="-35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Explanation</a:t>
            </a:r>
            <a:endParaRPr b="1" dirty="0">
              <a:cs typeface="Arial Black"/>
            </a:endParaRPr>
          </a:p>
          <a:p>
            <a:pPr marL="646430" lvl="1" indent="-174625">
              <a:spcBef>
                <a:spcPts val="470"/>
              </a:spcBef>
              <a:buFont typeface="Arial MT"/>
              <a:buChar char="•"/>
              <a:tabLst>
                <a:tab pos="189865" algn="l"/>
              </a:tabLst>
            </a:pPr>
            <a:r>
              <a:rPr spc="50" dirty="0">
                <a:cs typeface="Cambria"/>
              </a:rPr>
              <a:t>Obtaining</a:t>
            </a:r>
            <a:r>
              <a:rPr spc="130" dirty="0">
                <a:cs typeface="Cambria"/>
              </a:rPr>
              <a:t> </a:t>
            </a:r>
            <a:r>
              <a:rPr spc="15" dirty="0">
                <a:cs typeface="Cambria"/>
              </a:rPr>
              <a:t>cues</a:t>
            </a:r>
            <a:r>
              <a:rPr spc="60" dirty="0">
                <a:cs typeface="Cambria"/>
              </a:rPr>
              <a:t> </a:t>
            </a:r>
            <a:r>
              <a:rPr spc="20" dirty="0">
                <a:cs typeface="Cambria"/>
              </a:rPr>
              <a:t>about</a:t>
            </a:r>
            <a:r>
              <a:rPr spc="65" dirty="0">
                <a:cs typeface="Cambria"/>
              </a:rPr>
              <a:t> </a:t>
            </a:r>
            <a:r>
              <a:rPr spc="80" dirty="0">
                <a:cs typeface="Cambria"/>
              </a:rPr>
              <a:t>why </a:t>
            </a:r>
            <a:r>
              <a:rPr spc="20" dirty="0">
                <a:cs typeface="Cambria"/>
              </a:rPr>
              <a:t>a</a:t>
            </a:r>
            <a:r>
              <a:rPr spc="75" dirty="0">
                <a:cs typeface="Cambria"/>
              </a:rPr>
              <a:t> </a:t>
            </a:r>
            <a:r>
              <a:rPr spc="15" dirty="0">
                <a:cs typeface="Cambria"/>
              </a:rPr>
              <a:t>specific</a:t>
            </a:r>
            <a:r>
              <a:rPr spc="90" dirty="0">
                <a:cs typeface="Cambria"/>
              </a:rPr>
              <a:t> </a:t>
            </a:r>
            <a:r>
              <a:rPr spc="5" dirty="0">
                <a:cs typeface="Cambria"/>
              </a:rPr>
              <a:t>instance</a:t>
            </a:r>
            <a:r>
              <a:rPr spc="100" dirty="0">
                <a:cs typeface="Cambria"/>
              </a:rPr>
              <a:t> </a:t>
            </a:r>
            <a:r>
              <a:rPr spc="5" dirty="0">
                <a:cs typeface="Cambria"/>
              </a:rPr>
              <a:t>is</a:t>
            </a:r>
            <a:r>
              <a:rPr spc="80" dirty="0">
                <a:cs typeface="Cambria"/>
              </a:rPr>
              <a:t> </a:t>
            </a:r>
            <a:r>
              <a:rPr spc="10" dirty="0">
                <a:cs typeface="Cambria"/>
              </a:rPr>
              <a:t>detected</a:t>
            </a:r>
            <a:r>
              <a:rPr spc="70" dirty="0">
                <a:cs typeface="Cambria"/>
              </a:rPr>
              <a:t> </a:t>
            </a:r>
            <a:r>
              <a:rPr spc="20" dirty="0">
                <a:cs typeface="Cambria"/>
              </a:rPr>
              <a:t>anomalies</a:t>
            </a:r>
            <a:r>
              <a:rPr spc="114" dirty="0">
                <a:cs typeface="Cambria"/>
              </a:rPr>
              <a:t> </a:t>
            </a:r>
            <a:r>
              <a:rPr spc="50" dirty="0">
                <a:cs typeface="Cambria"/>
              </a:rPr>
              <a:t>by</a:t>
            </a:r>
            <a:r>
              <a:rPr spc="85" dirty="0">
                <a:cs typeface="Cambria"/>
              </a:rPr>
              <a:t> </a:t>
            </a:r>
            <a:r>
              <a:rPr spc="20" dirty="0">
                <a:cs typeface="Cambria"/>
              </a:rPr>
              <a:t>specific</a:t>
            </a:r>
            <a:r>
              <a:rPr spc="65" dirty="0">
                <a:cs typeface="Cambria"/>
              </a:rPr>
              <a:t> </a:t>
            </a:r>
            <a:r>
              <a:rPr spc="25" dirty="0">
                <a:cs typeface="Cambria"/>
              </a:rPr>
              <a:t>methods</a:t>
            </a:r>
            <a:endParaRPr dirty="0">
              <a:cs typeface="Cambria"/>
            </a:endParaRPr>
          </a:p>
          <a:p>
            <a:pPr marL="646430" lvl="1" indent="-174625">
              <a:spcBef>
                <a:spcPts val="459"/>
              </a:spcBef>
              <a:buFont typeface="Arial MT"/>
              <a:buChar char="•"/>
              <a:tabLst>
                <a:tab pos="189865" algn="l"/>
              </a:tabLst>
            </a:pPr>
            <a:r>
              <a:rPr spc="30" dirty="0">
                <a:cs typeface="Cambria"/>
              </a:rPr>
              <a:t>Balancing</a:t>
            </a:r>
            <a:r>
              <a:rPr spc="80" dirty="0">
                <a:cs typeface="Cambria"/>
              </a:rPr>
              <a:t> </a:t>
            </a:r>
            <a:r>
              <a:rPr spc="5" dirty="0">
                <a:cs typeface="Cambria"/>
              </a:rPr>
              <a:t>interpretability</a:t>
            </a:r>
            <a:r>
              <a:rPr spc="120" dirty="0">
                <a:cs typeface="Cambria"/>
              </a:rPr>
              <a:t> </a:t>
            </a:r>
            <a:r>
              <a:rPr spc="55" dirty="0">
                <a:cs typeface="Cambria"/>
              </a:rPr>
              <a:t>and</a:t>
            </a:r>
            <a:r>
              <a:rPr spc="65" dirty="0">
                <a:cs typeface="Cambria"/>
              </a:rPr>
              <a:t> </a:t>
            </a:r>
            <a:r>
              <a:rPr spc="10" dirty="0">
                <a:cs typeface="Cambria"/>
              </a:rPr>
              <a:t>detection</a:t>
            </a:r>
            <a:r>
              <a:rPr spc="75" dirty="0">
                <a:cs typeface="Cambria"/>
              </a:rPr>
              <a:t> </a:t>
            </a:r>
            <a:r>
              <a:rPr spc="25" dirty="0">
                <a:cs typeface="Cambria"/>
              </a:rPr>
              <a:t>accuracy</a:t>
            </a:r>
            <a:endParaRPr dirty="0"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38200"/>
            <a:ext cx="1067689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Traditional</a:t>
            </a:r>
            <a:r>
              <a:rPr spc="50" dirty="0"/>
              <a:t> </a:t>
            </a:r>
            <a:r>
              <a:rPr spc="-15" dirty="0"/>
              <a:t>(Shallow)</a:t>
            </a:r>
            <a:r>
              <a:rPr spc="25" dirty="0"/>
              <a:t> </a:t>
            </a:r>
            <a:r>
              <a:rPr spc="-5" dirty="0"/>
              <a:t>Methods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5" dirty="0"/>
              <a:t>Disadvantages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600200"/>
            <a:ext cx="8797925" cy="4299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 dirty="0">
                <a:cs typeface="Arial Black"/>
              </a:rPr>
              <a:t>Statistical/probabilistic-based</a:t>
            </a:r>
            <a:r>
              <a:rPr b="1" spc="80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approaches</a:t>
            </a:r>
            <a:endParaRPr b="1" dirty="0">
              <a:cs typeface="Arial Black"/>
            </a:endParaRPr>
          </a:p>
          <a:p>
            <a:pPr marL="646430" lvl="1" indent="-174625">
              <a:lnSpc>
                <a:spcPts val="2025"/>
              </a:lnSpc>
              <a:spcBef>
                <a:spcPts val="8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5" dirty="0">
                <a:cs typeface="Cambria"/>
              </a:rPr>
              <a:t>Statistical</a:t>
            </a:r>
            <a:r>
              <a:rPr dirty="0">
                <a:cs typeface="Cambria"/>
              </a:rPr>
              <a:t> </a:t>
            </a:r>
            <a:r>
              <a:rPr spc="5" dirty="0">
                <a:cs typeface="Cambria"/>
              </a:rPr>
              <a:t>test-based,</a:t>
            </a:r>
            <a:r>
              <a:rPr spc="50" dirty="0">
                <a:cs typeface="Cambria"/>
              </a:rPr>
              <a:t> </a:t>
            </a:r>
            <a:r>
              <a:rPr spc="30" dirty="0">
                <a:cs typeface="Cambria"/>
              </a:rPr>
              <a:t>depth-based,</a:t>
            </a:r>
            <a:r>
              <a:rPr spc="20" dirty="0">
                <a:cs typeface="Cambria"/>
              </a:rPr>
              <a:t> </a:t>
            </a:r>
            <a:r>
              <a:rPr spc="25" dirty="0">
                <a:cs typeface="Cambria"/>
              </a:rPr>
              <a:t>deviation-based</a:t>
            </a:r>
            <a:endParaRPr dirty="0">
              <a:cs typeface="Cambria"/>
            </a:endParaRPr>
          </a:p>
          <a:p>
            <a:pPr marL="12700">
              <a:lnSpc>
                <a:spcPts val="2385"/>
              </a:lnSpc>
            </a:pPr>
            <a:r>
              <a:rPr b="1" spc="-10" dirty="0">
                <a:cs typeface="Arial Black"/>
              </a:rPr>
              <a:t>Proximity-based</a:t>
            </a:r>
            <a:r>
              <a:rPr b="1" spc="60" dirty="0">
                <a:cs typeface="Arial Black"/>
              </a:rPr>
              <a:t> </a:t>
            </a:r>
            <a:r>
              <a:rPr b="1" spc="-15" dirty="0">
                <a:cs typeface="Arial Black"/>
              </a:rPr>
              <a:t>approach</a:t>
            </a:r>
            <a:endParaRPr b="1" dirty="0">
              <a:cs typeface="Arial Black"/>
            </a:endParaRPr>
          </a:p>
          <a:p>
            <a:pPr marL="646430" lvl="1" indent="-174625">
              <a:lnSpc>
                <a:spcPts val="2020"/>
              </a:lnSpc>
              <a:spcBef>
                <a:spcPts val="10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25" dirty="0">
                <a:cs typeface="Cambria"/>
              </a:rPr>
              <a:t>Distance-based,</a:t>
            </a:r>
            <a:r>
              <a:rPr spc="-10" dirty="0">
                <a:cs typeface="Cambria"/>
              </a:rPr>
              <a:t> </a:t>
            </a:r>
            <a:r>
              <a:rPr spc="25" dirty="0">
                <a:cs typeface="Cambria"/>
              </a:rPr>
              <a:t>density-based,</a:t>
            </a:r>
            <a:r>
              <a:rPr spc="35" dirty="0">
                <a:cs typeface="Cambria"/>
              </a:rPr>
              <a:t> </a:t>
            </a:r>
            <a:r>
              <a:rPr spc="20" dirty="0">
                <a:cs typeface="Cambria"/>
              </a:rPr>
              <a:t>clustering-based</a:t>
            </a:r>
            <a:endParaRPr dirty="0">
              <a:cs typeface="Cambria"/>
            </a:endParaRPr>
          </a:p>
          <a:p>
            <a:pPr marL="12700">
              <a:lnSpc>
                <a:spcPts val="2380"/>
              </a:lnSpc>
            </a:pPr>
            <a:r>
              <a:rPr b="1" spc="-15" dirty="0">
                <a:cs typeface="Arial Black"/>
              </a:rPr>
              <a:t>Shallow</a:t>
            </a:r>
            <a:r>
              <a:rPr b="1" spc="30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ML</a:t>
            </a:r>
            <a:r>
              <a:rPr b="1" spc="-15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Models</a:t>
            </a:r>
            <a:endParaRPr b="1" dirty="0">
              <a:cs typeface="Arial Black"/>
            </a:endParaRPr>
          </a:p>
          <a:p>
            <a:pPr marL="646430" lvl="1" indent="-174625">
              <a:spcBef>
                <a:spcPts val="9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35" dirty="0">
                <a:cs typeface="Cambria"/>
              </a:rPr>
              <a:t>Construct</a:t>
            </a:r>
            <a:r>
              <a:rPr spc="25" dirty="0">
                <a:cs typeface="Cambria"/>
              </a:rPr>
              <a:t> </a:t>
            </a:r>
            <a:r>
              <a:rPr spc="35" dirty="0">
                <a:cs typeface="Cambria"/>
              </a:rPr>
              <a:t>an</a:t>
            </a:r>
            <a:r>
              <a:rPr spc="25" dirty="0">
                <a:cs typeface="Cambria"/>
              </a:rPr>
              <a:t> </a:t>
            </a:r>
            <a:r>
              <a:rPr spc="35" dirty="0">
                <a:cs typeface="Cambria"/>
              </a:rPr>
              <a:t>unsupervised </a:t>
            </a:r>
            <a:r>
              <a:rPr spc="55" dirty="0">
                <a:cs typeface="Cambria"/>
              </a:rPr>
              <a:t> </a:t>
            </a:r>
            <a:r>
              <a:rPr spc="-5" dirty="0">
                <a:cs typeface="Cambria"/>
              </a:rPr>
              <a:t>(one-class)</a:t>
            </a:r>
            <a:r>
              <a:rPr spc="-30" dirty="0">
                <a:cs typeface="Cambria"/>
              </a:rPr>
              <a:t> </a:t>
            </a:r>
            <a:r>
              <a:rPr spc="45" dirty="0">
                <a:cs typeface="Cambria"/>
              </a:rPr>
              <a:t>analog</a:t>
            </a:r>
            <a:r>
              <a:rPr spc="25" dirty="0">
                <a:cs typeface="Cambria"/>
              </a:rPr>
              <a:t> </a:t>
            </a:r>
            <a:r>
              <a:rPr spc="40" dirty="0">
                <a:cs typeface="Cambria"/>
              </a:rPr>
              <a:t>of </a:t>
            </a:r>
            <a:r>
              <a:rPr spc="20" dirty="0">
                <a:cs typeface="Cambria"/>
              </a:rPr>
              <a:t>a</a:t>
            </a:r>
            <a:r>
              <a:rPr spc="45" dirty="0">
                <a:cs typeface="Cambria"/>
              </a:rPr>
              <a:t> </a:t>
            </a:r>
            <a:r>
              <a:rPr spc="30" dirty="0">
                <a:cs typeface="Cambria"/>
              </a:rPr>
              <a:t>supervised</a:t>
            </a:r>
            <a:r>
              <a:rPr spc="25" dirty="0">
                <a:cs typeface="Cambria"/>
              </a:rPr>
              <a:t> </a:t>
            </a:r>
            <a:r>
              <a:rPr spc="175" dirty="0">
                <a:cs typeface="Cambria"/>
              </a:rPr>
              <a:t>ML</a:t>
            </a:r>
            <a:r>
              <a:rPr spc="70" dirty="0">
                <a:cs typeface="Cambria"/>
              </a:rPr>
              <a:t> </a:t>
            </a:r>
            <a:r>
              <a:rPr spc="45" dirty="0">
                <a:cs typeface="Cambria"/>
              </a:rPr>
              <a:t>model</a:t>
            </a:r>
            <a:r>
              <a:rPr spc="20" dirty="0">
                <a:cs typeface="Cambria"/>
              </a:rPr>
              <a:t> </a:t>
            </a:r>
            <a:r>
              <a:rPr spc="35" dirty="0">
                <a:cs typeface="Cambria"/>
              </a:rPr>
              <a:t>such</a:t>
            </a:r>
            <a:r>
              <a:rPr spc="25" dirty="0">
                <a:cs typeface="Cambria"/>
              </a:rPr>
              <a:t> </a:t>
            </a:r>
            <a:r>
              <a:rPr spc="10" dirty="0">
                <a:cs typeface="Cambria"/>
              </a:rPr>
              <a:t>as</a:t>
            </a:r>
            <a:r>
              <a:rPr spc="55" dirty="0">
                <a:cs typeface="Cambria"/>
              </a:rPr>
              <a:t> </a:t>
            </a:r>
            <a:r>
              <a:rPr dirty="0">
                <a:cs typeface="Cambria"/>
              </a:rPr>
              <a:t>the</a:t>
            </a:r>
            <a:r>
              <a:rPr spc="35" dirty="0">
                <a:cs typeface="Cambria"/>
              </a:rPr>
              <a:t> </a:t>
            </a:r>
            <a:r>
              <a:rPr spc="150" dirty="0">
                <a:cs typeface="Cambria"/>
              </a:rPr>
              <a:t>SVM</a:t>
            </a:r>
            <a:endParaRPr dirty="0">
              <a:cs typeface="Cambria"/>
            </a:endParaRPr>
          </a:p>
          <a:p>
            <a:pPr marL="646430" lvl="1" indent="-174625">
              <a:lnSpc>
                <a:spcPts val="2035"/>
              </a:lnSpc>
              <a:spcBef>
                <a:spcPts val="9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65" dirty="0">
                <a:cs typeface="Cambria"/>
              </a:rPr>
              <a:t>Use</a:t>
            </a:r>
            <a:r>
              <a:rPr spc="60" dirty="0">
                <a:cs typeface="Cambria"/>
              </a:rPr>
              <a:t> </a:t>
            </a:r>
            <a:r>
              <a:rPr spc="35" dirty="0">
                <a:cs typeface="Cambria"/>
              </a:rPr>
              <a:t>unsupervised</a:t>
            </a:r>
            <a:r>
              <a:rPr spc="20" dirty="0">
                <a:cs typeface="Cambria"/>
              </a:rPr>
              <a:t> </a:t>
            </a:r>
            <a:r>
              <a:rPr spc="30" dirty="0">
                <a:cs typeface="Cambria"/>
              </a:rPr>
              <a:t>dimensionality</a:t>
            </a:r>
            <a:r>
              <a:rPr spc="25" dirty="0">
                <a:cs typeface="Cambria"/>
              </a:rPr>
              <a:t> </a:t>
            </a:r>
            <a:r>
              <a:rPr spc="20" dirty="0">
                <a:cs typeface="Cambria"/>
              </a:rPr>
              <a:t>reduction</a:t>
            </a:r>
            <a:r>
              <a:rPr spc="10" dirty="0">
                <a:cs typeface="Cambria"/>
              </a:rPr>
              <a:t> </a:t>
            </a:r>
            <a:r>
              <a:rPr spc="35" dirty="0">
                <a:cs typeface="Cambria"/>
              </a:rPr>
              <a:t>methods,</a:t>
            </a:r>
            <a:r>
              <a:rPr spc="45" dirty="0">
                <a:cs typeface="Cambria"/>
              </a:rPr>
              <a:t> </a:t>
            </a:r>
            <a:r>
              <a:rPr spc="160" dirty="0">
                <a:cs typeface="Cambria"/>
              </a:rPr>
              <a:t>PCA,</a:t>
            </a:r>
            <a:r>
              <a:rPr spc="45" dirty="0">
                <a:cs typeface="Cambria"/>
              </a:rPr>
              <a:t> </a:t>
            </a:r>
            <a:r>
              <a:rPr spc="5" dirty="0">
                <a:cs typeface="Cambria"/>
              </a:rPr>
              <a:t>kernel</a:t>
            </a:r>
            <a:r>
              <a:rPr spc="90" dirty="0">
                <a:cs typeface="Cambria"/>
              </a:rPr>
              <a:t> </a:t>
            </a:r>
            <a:r>
              <a:rPr spc="190" dirty="0">
                <a:cs typeface="Cambria"/>
              </a:rPr>
              <a:t>PCA</a:t>
            </a:r>
            <a:endParaRPr dirty="0">
              <a:cs typeface="Cambria"/>
            </a:endParaRPr>
          </a:p>
          <a:p>
            <a:pPr marL="12700">
              <a:lnSpc>
                <a:spcPts val="2395"/>
              </a:lnSpc>
            </a:pPr>
            <a:r>
              <a:rPr b="1" dirty="0">
                <a:cs typeface="Arial Black"/>
              </a:rPr>
              <a:t>Others</a:t>
            </a:r>
          </a:p>
          <a:p>
            <a:pPr marL="646430" lvl="1" indent="-174625">
              <a:spcBef>
                <a:spcPts val="8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15" dirty="0">
                <a:cs typeface="Cambria"/>
              </a:rPr>
              <a:t>Information-theoretic,</a:t>
            </a:r>
            <a:r>
              <a:rPr spc="-10" dirty="0">
                <a:cs typeface="Cambria"/>
              </a:rPr>
              <a:t> </a:t>
            </a:r>
            <a:r>
              <a:rPr spc="20" dirty="0">
                <a:cs typeface="Cambria"/>
              </a:rPr>
              <a:t>subspace</a:t>
            </a:r>
            <a:r>
              <a:rPr spc="5" dirty="0">
                <a:cs typeface="Cambria"/>
              </a:rPr>
              <a:t> </a:t>
            </a:r>
            <a:r>
              <a:rPr spc="25" dirty="0">
                <a:cs typeface="Cambria"/>
              </a:rPr>
              <a:t>methods</a:t>
            </a:r>
            <a:endParaRPr dirty="0"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dirty="0"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b="1" spc="-20" dirty="0">
                <a:cs typeface="Arial Black"/>
              </a:rPr>
              <a:t>Weaknesses</a:t>
            </a:r>
            <a:endParaRPr b="1" dirty="0">
              <a:cs typeface="Arial Black"/>
            </a:endParaRPr>
          </a:p>
          <a:p>
            <a:pPr marL="646430" lvl="1" indent="-174625">
              <a:spcBef>
                <a:spcPts val="8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50" dirty="0">
                <a:cs typeface="Cambria"/>
              </a:rPr>
              <a:t>Weak</a:t>
            </a:r>
            <a:r>
              <a:rPr spc="20" dirty="0">
                <a:cs typeface="Cambria"/>
              </a:rPr>
              <a:t> </a:t>
            </a:r>
            <a:r>
              <a:rPr spc="30" dirty="0">
                <a:cs typeface="Cambria"/>
              </a:rPr>
              <a:t>capability</a:t>
            </a:r>
            <a:r>
              <a:rPr spc="-5" dirty="0">
                <a:cs typeface="Cambria"/>
              </a:rPr>
              <a:t> </a:t>
            </a:r>
            <a:r>
              <a:rPr spc="40" dirty="0">
                <a:cs typeface="Cambria"/>
              </a:rPr>
              <a:t>of</a:t>
            </a:r>
            <a:r>
              <a:rPr spc="35" dirty="0">
                <a:cs typeface="Cambria"/>
              </a:rPr>
              <a:t> capturing</a:t>
            </a:r>
            <a:r>
              <a:rPr dirty="0">
                <a:cs typeface="Cambria"/>
              </a:rPr>
              <a:t> intricate</a:t>
            </a:r>
            <a:r>
              <a:rPr spc="5" dirty="0">
                <a:cs typeface="Cambria"/>
              </a:rPr>
              <a:t> </a:t>
            </a:r>
            <a:r>
              <a:rPr spc="15" dirty="0">
                <a:cs typeface="Cambria"/>
              </a:rPr>
              <a:t>relationships</a:t>
            </a:r>
            <a:endParaRPr dirty="0">
              <a:cs typeface="Cambria"/>
            </a:endParaRPr>
          </a:p>
          <a:p>
            <a:pPr marL="646430" lvl="1" indent="-174625">
              <a:spcBef>
                <a:spcPts val="10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25" dirty="0">
                <a:cs typeface="Cambria"/>
              </a:rPr>
              <a:t>Lots</a:t>
            </a:r>
            <a:r>
              <a:rPr spc="50" dirty="0">
                <a:cs typeface="Cambria"/>
              </a:rPr>
              <a:t> </a:t>
            </a:r>
            <a:r>
              <a:rPr spc="40" dirty="0">
                <a:cs typeface="Cambria"/>
              </a:rPr>
              <a:t>of</a:t>
            </a:r>
            <a:r>
              <a:rPr spc="20" dirty="0">
                <a:cs typeface="Cambria"/>
              </a:rPr>
              <a:t> </a:t>
            </a:r>
            <a:r>
              <a:rPr spc="30" dirty="0">
                <a:cs typeface="Cambria"/>
              </a:rPr>
              <a:t>hand-crafting</a:t>
            </a:r>
            <a:r>
              <a:rPr spc="-5" dirty="0">
                <a:cs typeface="Cambria"/>
              </a:rPr>
              <a:t> </a:t>
            </a:r>
            <a:r>
              <a:rPr spc="40" dirty="0">
                <a:cs typeface="Cambria"/>
              </a:rPr>
              <a:t>of </a:t>
            </a:r>
            <a:r>
              <a:rPr spc="25" dirty="0">
                <a:cs typeface="Cambria"/>
              </a:rPr>
              <a:t>algorithms</a:t>
            </a:r>
            <a:r>
              <a:rPr spc="35" dirty="0">
                <a:cs typeface="Cambria"/>
              </a:rPr>
              <a:t> </a:t>
            </a:r>
            <a:r>
              <a:rPr spc="50" dirty="0">
                <a:cs typeface="Cambria"/>
              </a:rPr>
              <a:t>and</a:t>
            </a:r>
            <a:r>
              <a:rPr spc="25" dirty="0">
                <a:cs typeface="Cambria"/>
              </a:rPr>
              <a:t> </a:t>
            </a:r>
            <a:r>
              <a:rPr spc="5" dirty="0">
                <a:cs typeface="Cambria"/>
              </a:rPr>
              <a:t>features</a:t>
            </a:r>
            <a:r>
              <a:rPr spc="10" dirty="0">
                <a:cs typeface="Cambria"/>
              </a:rPr>
              <a:t> </a:t>
            </a:r>
            <a:r>
              <a:rPr spc="35" dirty="0">
                <a:cs typeface="Cambria"/>
              </a:rPr>
              <a:t>[ad</a:t>
            </a:r>
            <a:r>
              <a:rPr spc="25" dirty="0">
                <a:cs typeface="Cambria"/>
              </a:rPr>
              <a:t> </a:t>
            </a:r>
            <a:r>
              <a:rPr spc="15" dirty="0">
                <a:cs typeface="Cambria"/>
              </a:rPr>
              <a:t>hoc]</a:t>
            </a:r>
            <a:endParaRPr dirty="0">
              <a:cs typeface="Cambria"/>
            </a:endParaRPr>
          </a:p>
          <a:p>
            <a:pPr marL="646430" lvl="1" indent="-174625">
              <a:spcBef>
                <a:spcPts val="4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180" dirty="0">
                <a:cs typeface="Cambria"/>
              </a:rPr>
              <a:t>Ad</a:t>
            </a:r>
            <a:r>
              <a:rPr spc="55" dirty="0">
                <a:cs typeface="Cambria"/>
              </a:rPr>
              <a:t> </a:t>
            </a:r>
            <a:r>
              <a:rPr spc="30" dirty="0">
                <a:cs typeface="Cambria"/>
              </a:rPr>
              <a:t>hoc</a:t>
            </a:r>
            <a:r>
              <a:rPr spc="50" dirty="0">
                <a:cs typeface="Cambria"/>
              </a:rPr>
              <a:t> </a:t>
            </a:r>
            <a:r>
              <a:rPr spc="10" dirty="0">
                <a:cs typeface="Cambria"/>
              </a:rPr>
              <a:t>nature</a:t>
            </a:r>
            <a:r>
              <a:rPr spc="35" dirty="0">
                <a:cs typeface="Cambria"/>
              </a:rPr>
              <a:t> </a:t>
            </a:r>
            <a:r>
              <a:rPr spc="25" dirty="0">
                <a:cs typeface="Cambria"/>
              </a:rPr>
              <a:t>makes</a:t>
            </a:r>
            <a:r>
              <a:rPr spc="40" dirty="0">
                <a:cs typeface="Cambria"/>
              </a:rPr>
              <a:t> </a:t>
            </a:r>
            <a:r>
              <a:rPr dirty="0">
                <a:cs typeface="Cambria"/>
              </a:rPr>
              <a:t>it</a:t>
            </a:r>
            <a:r>
              <a:rPr spc="50" dirty="0">
                <a:cs typeface="Cambria"/>
              </a:rPr>
              <a:t> </a:t>
            </a:r>
            <a:r>
              <a:rPr spc="40" dirty="0">
                <a:cs typeface="Cambria"/>
              </a:rPr>
              <a:t>difficult</a:t>
            </a:r>
            <a:r>
              <a:rPr spc="65" dirty="0">
                <a:cs typeface="Cambria"/>
              </a:rPr>
              <a:t> </a:t>
            </a:r>
            <a:r>
              <a:rPr spc="-5" dirty="0">
                <a:cs typeface="Cambria"/>
              </a:rPr>
              <a:t>to</a:t>
            </a:r>
            <a:r>
              <a:rPr spc="55" dirty="0">
                <a:cs typeface="Cambria"/>
              </a:rPr>
              <a:t> </a:t>
            </a:r>
            <a:r>
              <a:rPr spc="10" dirty="0">
                <a:cs typeface="Cambria"/>
              </a:rPr>
              <a:t>incorporate</a:t>
            </a:r>
            <a:r>
              <a:rPr spc="55" dirty="0">
                <a:cs typeface="Cambria"/>
              </a:rPr>
              <a:t> </a:t>
            </a:r>
            <a:r>
              <a:rPr spc="30" dirty="0">
                <a:cs typeface="Cambria"/>
              </a:rPr>
              <a:t>supervision</a:t>
            </a:r>
            <a:r>
              <a:rPr spc="40" dirty="0">
                <a:cs typeface="Cambria"/>
              </a:rPr>
              <a:t> </a:t>
            </a:r>
            <a:r>
              <a:rPr spc="20" dirty="0">
                <a:cs typeface="Cambria"/>
              </a:rPr>
              <a:t>seamlessly</a:t>
            </a:r>
            <a:endParaRPr dirty="0"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38200"/>
            <a:ext cx="782574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Advantages</a:t>
            </a:r>
            <a:r>
              <a:rPr spc="95" dirty="0"/>
              <a:t> </a:t>
            </a:r>
            <a:r>
              <a:rPr spc="-5" dirty="0"/>
              <a:t>of</a:t>
            </a:r>
            <a:r>
              <a:rPr spc="195" dirty="0"/>
              <a:t> </a:t>
            </a:r>
            <a:r>
              <a:rPr spc="-10" dirty="0"/>
              <a:t>Deep</a:t>
            </a:r>
            <a:r>
              <a:rPr dirty="0"/>
              <a:t> </a:t>
            </a:r>
            <a:r>
              <a:rPr spc="10" dirty="0"/>
              <a:t>Learning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2017658"/>
            <a:ext cx="10764520" cy="38638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>
                <a:latin typeface="Arial Black"/>
                <a:cs typeface="Arial Black"/>
              </a:rPr>
              <a:t>Integrates</a:t>
            </a:r>
            <a:r>
              <a:rPr spc="50" dirty="0">
                <a:solidFill>
                  <a:srgbClr val="005A9C"/>
                </a:solidFill>
                <a:latin typeface="Arial Black"/>
                <a:cs typeface="Arial Black"/>
              </a:rPr>
              <a:t> </a:t>
            </a:r>
            <a:r>
              <a:rPr spc="-15" dirty="0">
                <a:solidFill>
                  <a:srgbClr val="FF0000"/>
                </a:solidFill>
                <a:latin typeface="Arial Black"/>
                <a:cs typeface="Arial Black"/>
              </a:rPr>
              <a:t>feature</a:t>
            </a:r>
            <a:r>
              <a:rPr spc="2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pc="10" dirty="0">
                <a:solidFill>
                  <a:srgbClr val="FF0000"/>
                </a:solidFill>
                <a:latin typeface="Arial Black"/>
                <a:cs typeface="Arial Black"/>
              </a:rPr>
              <a:t>learning</a:t>
            </a:r>
            <a:r>
              <a:rPr spc="2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pc="-10" dirty="0">
                <a:latin typeface="Arial Black"/>
                <a:cs typeface="Arial Black"/>
              </a:rPr>
              <a:t>and</a:t>
            </a:r>
            <a:r>
              <a:rPr spc="20" dirty="0">
                <a:solidFill>
                  <a:srgbClr val="005A9C"/>
                </a:solidFill>
                <a:latin typeface="Arial Black"/>
                <a:cs typeface="Arial Black"/>
              </a:rPr>
              <a:t> </a:t>
            </a:r>
            <a:r>
              <a:rPr dirty="0">
                <a:solidFill>
                  <a:srgbClr val="FF0000"/>
                </a:solidFill>
                <a:latin typeface="Arial Black"/>
                <a:cs typeface="Arial Black"/>
              </a:rPr>
              <a:t>anomaly</a:t>
            </a:r>
            <a:r>
              <a:rPr spc="3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pc="-5" dirty="0">
                <a:solidFill>
                  <a:srgbClr val="FF0000"/>
                </a:solidFill>
                <a:latin typeface="Arial Black"/>
                <a:cs typeface="Arial Black"/>
              </a:rPr>
              <a:t>scoring</a:t>
            </a:r>
            <a:endParaRPr dirty="0">
              <a:latin typeface="Arial Black"/>
              <a:cs typeface="Arial Black"/>
            </a:endParaRPr>
          </a:p>
          <a:p>
            <a:pPr marL="646430" marR="514350" lvl="1" indent="-173990">
              <a:lnSpc>
                <a:spcPts val="2350"/>
              </a:lnSpc>
              <a:spcBef>
                <a:spcPts val="795"/>
              </a:spcBef>
              <a:buFont typeface="Arial MT"/>
              <a:buChar char="•"/>
              <a:tabLst>
                <a:tab pos="189865" algn="l"/>
              </a:tabLst>
            </a:pPr>
            <a:r>
              <a:rPr spc="25" dirty="0">
                <a:latin typeface="Cambria"/>
                <a:cs typeface="Cambria"/>
              </a:rPr>
              <a:t>Generates </a:t>
            </a:r>
            <a:r>
              <a:rPr b="1" spc="30" dirty="0">
                <a:latin typeface="Cambria"/>
                <a:cs typeface="Cambria"/>
              </a:rPr>
              <a:t>newly </a:t>
            </a:r>
            <a:r>
              <a:rPr b="1" spc="-35" dirty="0">
                <a:latin typeface="Cambria"/>
                <a:cs typeface="Cambria"/>
              </a:rPr>
              <a:t>learned </a:t>
            </a:r>
            <a:r>
              <a:rPr b="1" spc="-40" dirty="0">
                <a:latin typeface="Cambria"/>
                <a:cs typeface="Cambria"/>
              </a:rPr>
              <a:t>feature space </a:t>
            </a:r>
            <a:r>
              <a:rPr spc="5" dirty="0">
                <a:latin typeface="Wingdings"/>
                <a:cs typeface="Wingdings"/>
              </a:rPr>
              <a:t>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lang="en-US" spc="345" dirty="0" err="1">
                <a:latin typeface="Cambria"/>
                <a:cs typeface="Cambria"/>
              </a:rPr>
              <a:t>A</a:t>
            </a:r>
            <a:r>
              <a:rPr lang="en-US" spc="40" dirty="0" err="1">
                <a:latin typeface="Cambria"/>
                <a:cs typeface="Cambria"/>
              </a:rPr>
              <a:t>uninformative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70" dirty="0">
                <a:latin typeface="Cambria"/>
                <a:cs typeface="Cambria"/>
              </a:rPr>
              <a:t>and </a:t>
            </a:r>
            <a:r>
              <a:rPr spc="40" dirty="0">
                <a:latin typeface="Cambria"/>
                <a:cs typeface="Cambria"/>
              </a:rPr>
              <a:t>primitive </a:t>
            </a:r>
            <a:r>
              <a:rPr spc="10" dirty="0">
                <a:latin typeface="Cambria"/>
                <a:cs typeface="Cambria"/>
              </a:rPr>
              <a:t>feature </a:t>
            </a:r>
            <a:r>
              <a:rPr spc="-47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representations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65" dirty="0">
                <a:latin typeface="Cambria"/>
                <a:cs typeface="Cambria"/>
              </a:rPr>
              <a:t>[e.g., </a:t>
            </a:r>
            <a:r>
              <a:rPr spc="55" dirty="0">
                <a:latin typeface="Cambria"/>
                <a:cs typeface="Cambria"/>
              </a:rPr>
              <a:t>image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25" dirty="0">
                <a:latin typeface="Cambria"/>
                <a:cs typeface="Cambria"/>
              </a:rPr>
              <a:t>pixels]</a:t>
            </a:r>
            <a:endParaRPr dirty="0">
              <a:latin typeface="Cambria"/>
              <a:cs typeface="Cambria"/>
            </a:endParaRPr>
          </a:p>
          <a:p>
            <a:pPr marL="646430" marR="574040" lvl="1" indent="-173990">
              <a:lnSpc>
                <a:spcPts val="2380"/>
              </a:lnSpc>
              <a:spcBef>
                <a:spcPts val="725"/>
              </a:spcBef>
              <a:buFont typeface="Arial MT"/>
              <a:buChar char="•"/>
              <a:tabLst>
                <a:tab pos="189865" algn="l"/>
              </a:tabLst>
            </a:pPr>
            <a:r>
              <a:rPr b="1" dirty="0">
                <a:latin typeface="Cambria"/>
                <a:cs typeface="Cambria"/>
              </a:rPr>
              <a:t>End-to-end</a:t>
            </a:r>
            <a:r>
              <a:rPr b="1" spc="6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learning</a:t>
            </a:r>
            <a:r>
              <a:rPr b="1" spc="50" dirty="0">
                <a:latin typeface="Cambria"/>
                <a:cs typeface="Cambria"/>
              </a:rPr>
              <a:t> </a:t>
            </a:r>
            <a:r>
              <a:rPr spc="5" dirty="0">
                <a:latin typeface="Wingdings"/>
                <a:cs typeface="Wingdings"/>
              </a:rPr>
              <a:t>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135" dirty="0">
                <a:latin typeface="Cambria"/>
                <a:cs typeface="Cambria"/>
              </a:rPr>
              <a:t>Can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45" dirty="0">
                <a:latin typeface="Cambria"/>
                <a:cs typeface="Cambria"/>
              </a:rPr>
              <a:t>simultaneously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10" dirty="0">
                <a:latin typeface="Cambria"/>
                <a:cs typeface="Cambria"/>
              </a:rPr>
              <a:t>learn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10" dirty="0">
                <a:latin typeface="Cambria"/>
                <a:cs typeface="Cambria"/>
              </a:rPr>
              <a:t>features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75" dirty="0">
                <a:latin typeface="Cambria"/>
                <a:cs typeface="Cambria"/>
              </a:rPr>
              <a:t>and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relevant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60" dirty="0">
                <a:latin typeface="Cambria"/>
                <a:cs typeface="Cambria"/>
              </a:rPr>
              <a:t>anomaly </a:t>
            </a:r>
            <a:r>
              <a:rPr spc="-4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scores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[no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40" dirty="0">
                <a:latin typeface="Cambria"/>
                <a:cs typeface="Cambria"/>
              </a:rPr>
              <a:t>hand-crafting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50" dirty="0">
                <a:latin typeface="Cambria"/>
                <a:cs typeface="Cambria"/>
              </a:rPr>
              <a:t>of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features]</a:t>
            </a:r>
            <a:endParaRPr dirty="0">
              <a:latin typeface="Cambria"/>
              <a:cs typeface="Cambria"/>
            </a:endParaRPr>
          </a:p>
          <a:p>
            <a:pPr marL="646430" lvl="1" indent="-174625">
              <a:spcBef>
                <a:spcPts val="390"/>
              </a:spcBef>
              <a:buFont typeface="Arial MT"/>
              <a:buChar char="•"/>
              <a:tabLst>
                <a:tab pos="189865" algn="l"/>
                <a:tab pos="3228340" algn="l"/>
              </a:tabLst>
            </a:pPr>
            <a:r>
              <a:rPr spc="35" dirty="0">
                <a:latin typeface="Cambria"/>
                <a:cs typeface="Cambria"/>
              </a:rPr>
              <a:t>Strong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15" dirty="0">
                <a:latin typeface="Cambria"/>
                <a:cs typeface="Cambria"/>
              </a:rPr>
              <a:t>feature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learning</a:t>
            </a:r>
            <a:r>
              <a:rPr lang="it-IT" b="1" spc="-10" dirty="0">
                <a:latin typeface="Cambria"/>
                <a:cs typeface="Cambria"/>
              </a:rPr>
              <a:t>  </a:t>
            </a:r>
            <a:r>
              <a:rPr spc="10" dirty="0">
                <a:latin typeface="Wingdings"/>
                <a:cs typeface="Wingdings"/>
              </a:rPr>
              <a:t>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55" dirty="0">
                <a:latin typeface="Cambria"/>
                <a:cs typeface="Cambria"/>
              </a:rPr>
              <a:t>Captures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intricate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10" dirty="0">
                <a:latin typeface="Cambria"/>
                <a:cs typeface="Cambria"/>
              </a:rPr>
              <a:t>relations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65" dirty="0">
                <a:latin typeface="Cambria"/>
                <a:cs typeface="Cambria"/>
              </a:rPr>
              <a:t>[e.g.,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50" dirty="0">
                <a:latin typeface="Cambria"/>
                <a:cs typeface="Cambria"/>
              </a:rPr>
              <a:t>mid-level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60" dirty="0">
                <a:latin typeface="Cambria"/>
                <a:cs typeface="Cambria"/>
              </a:rPr>
              <a:t>image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10" dirty="0">
                <a:latin typeface="Cambria"/>
                <a:cs typeface="Cambria"/>
              </a:rPr>
              <a:t>features</a:t>
            </a:r>
            <a:r>
              <a:rPr lang="it-IT" spc="10" dirty="0">
                <a:latin typeface="Cambria"/>
                <a:cs typeface="Cambria"/>
              </a:rPr>
              <a:t>]</a:t>
            </a:r>
            <a:endParaRPr dirty="0">
              <a:latin typeface="Cambria"/>
              <a:cs typeface="Cambria"/>
            </a:endParaRPr>
          </a:p>
          <a:p>
            <a:pPr marL="646430" lvl="1" indent="-174625">
              <a:spcBef>
                <a:spcPts val="459"/>
              </a:spcBef>
              <a:buFont typeface="Arial MT"/>
              <a:buChar char="•"/>
              <a:tabLst>
                <a:tab pos="189865" algn="l"/>
              </a:tabLst>
            </a:pPr>
            <a:r>
              <a:rPr b="1" spc="10" dirty="0">
                <a:latin typeface="Cambria"/>
                <a:cs typeface="Cambria"/>
              </a:rPr>
              <a:t>Diverse</a:t>
            </a:r>
            <a:r>
              <a:rPr b="1" spc="30" dirty="0">
                <a:latin typeface="Cambria"/>
                <a:cs typeface="Cambria"/>
              </a:rPr>
              <a:t> </a:t>
            </a:r>
            <a:r>
              <a:rPr spc="25" dirty="0">
                <a:latin typeface="Cambria"/>
                <a:cs typeface="Cambria"/>
              </a:rPr>
              <a:t>neural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architectures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5" dirty="0">
                <a:latin typeface="Wingdings"/>
                <a:cs typeface="Wingdings"/>
              </a:rPr>
              <a:t>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spc="25" dirty="0">
                <a:latin typeface="Cambria"/>
                <a:cs typeface="Cambria"/>
              </a:rPr>
              <a:t>Tailor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to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50" dirty="0">
                <a:latin typeface="Cambria"/>
                <a:cs typeface="Cambria"/>
              </a:rPr>
              <a:t>complex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50" dirty="0">
                <a:latin typeface="Cambria"/>
                <a:cs typeface="Cambria"/>
              </a:rPr>
              <a:t>domains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65" dirty="0">
                <a:latin typeface="Cambria"/>
                <a:cs typeface="Cambria"/>
              </a:rPr>
              <a:t>[e.g.,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250" dirty="0">
                <a:latin typeface="Cambria"/>
                <a:cs typeface="Cambria"/>
              </a:rPr>
              <a:t>RNN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for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time-series]</a:t>
            </a:r>
          </a:p>
          <a:p>
            <a:pPr marL="646430" marR="795655" lvl="1" indent="-173990">
              <a:lnSpc>
                <a:spcPts val="2350"/>
              </a:lnSpc>
              <a:spcBef>
                <a:spcPts val="755"/>
              </a:spcBef>
              <a:buFont typeface="Arial MT"/>
              <a:buChar char="•"/>
              <a:tabLst>
                <a:tab pos="189865" algn="l"/>
              </a:tabLst>
            </a:pPr>
            <a:r>
              <a:rPr spc="85" dirty="0">
                <a:latin typeface="Cambria"/>
                <a:cs typeface="Cambria"/>
              </a:rPr>
              <a:t>Unified</a:t>
            </a:r>
            <a:r>
              <a:rPr dirty="0">
                <a:latin typeface="Cambria"/>
                <a:cs typeface="Cambria"/>
              </a:rPr>
              <a:t> </a:t>
            </a:r>
            <a:r>
              <a:rPr b="1" spc="-30" dirty="0">
                <a:latin typeface="Cambria"/>
                <a:cs typeface="Cambria"/>
              </a:rPr>
              <a:t>detection</a:t>
            </a:r>
            <a:r>
              <a:rPr b="1" spc="3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and</a:t>
            </a:r>
            <a:r>
              <a:rPr b="1" spc="6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localization</a:t>
            </a:r>
            <a:r>
              <a:rPr b="1" spc="40" dirty="0">
                <a:latin typeface="Cambria"/>
                <a:cs typeface="Cambria"/>
              </a:rPr>
              <a:t> </a:t>
            </a:r>
            <a:r>
              <a:rPr spc="50" dirty="0">
                <a:latin typeface="Cambria"/>
                <a:cs typeface="Cambria"/>
              </a:rPr>
              <a:t>of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anomalies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5" dirty="0">
                <a:latin typeface="Wingdings"/>
                <a:cs typeface="Wingdings"/>
              </a:rPr>
              <a:t>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25" dirty="0">
                <a:latin typeface="Cambria"/>
                <a:cs typeface="Cambria"/>
              </a:rPr>
              <a:t>Better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60" dirty="0">
                <a:latin typeface="Cambria"/>
                <a:cs typeface="Cambria"/>
              </a:rPr>
              <a:t>anomaly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explanation </a:t>
            </a:r>
            <a:r>
              <a:rPr spc="-470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guaranteed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65" dirty="0">
                <a:latin typeface="Cambria"/>
                <a:cs typeface="Cambria"/>
              </a:rPr>
              <a:t>by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integration</a:t>
            </a:r>
            <a:r>
              <a:rPr dirty="0">
                <a:latin typeface="Cambria"/>
                <a:cs typeface="Cambria"/>
              </a:rPr>
              <a:t> </a:t>
            </a:r>
            <a:r>
              <a:rPr spc="50" dirty="0">
                <a:latin typeface="Cambria"/>
                <a:cs typeface="Cambria"/>
              </a:rPr>
              <a:t>of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detection</a:t>
            </a:r>
            <a:r>
              <a:rPr dirty="0">
                <a:latin typeface="Cambria"/>
                <a:cs typeface="Cambria"/>
              </a:rPr>
              <a:t> </a:t>
            </a:r>
            <a:r>
              <a:rPr spc="70" dirty="0">
                <a:latin typeface="Cambria"/>
                <a:cs typeface="Cambria"/>
              </a:rPr>
              <a:t>and</a:t>
            </a:r>
            <a:r>
              <a:rPr spc="35" dirty="0">
                <a:latin typeface="Cambria"/>
                <a:cs typeface="Cambria"/>
              </a:rPr>
              <a:t> localization</a:t>
            </a:r>
            <a:endParaRPr dirty="0">
              <a:latin typeface="Cambria"/>
              <a:cs typeface="Cambria"/>
            </a:endParaRPr>
          </a:p>
          <a:p>
            <a:pPr marL="646430" marR="429895" lvl="1" indent="-173990">
              <a:lnSpc>
                <a:spcPts val="2350"/>
              </a:lnSpc>
              <a:spcBef>
                <a:spcPts val="750"/>
              </a:spcBef>
              <a:buFont typeface="Arial MT"/>
              <a:buChar char="•"/>
              <a:tabLst>
                <a:tab pos="189865" algn="l"/>
                <a:tab pos="6856730" algn="l"/>
              </a:tabLst>
            </a:pPr>
            <a:r>
              <a:rPr b="1" spc="15" dirty="0">
                <a:latin typeface="Cambria"/>
                <a:cs typeface="Cambria"/>
              </a:rPr>
              <a:t>Anomaly-informed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spc="45" dirty="0">
                <a:latin typeface="Cambria"/>
                <a:cs typeface="Cambria"/>
              </a:rPr>
              <a:t>models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spc="55" dirty="0">
                <a:latin typeface="Cambria"/>
                <a:cs typeface="Cambria"/>
              </a:rPr>
              <a:t>with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55" dirty="0">
                <a:latin typeface="Cambria"/>
                <a:cs typeface="Cambria"/>
              </a:rPr>
              <a:t>improved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spc="30" dirty="0">
                <a:latin typeface="Cambria"/>
                <a:cs typeface="Cambria"/>
              </a:rPr>
              <a:t>accuracy</a:t>
            </a:r>
            <a:r>
              <a:rPr lang="it-IT" spc="30" dirty="0">
                <a:latin typeface="Cambria"/>
                <a:cs typeface="Cambria"/>
              </a:rPr>
              <a:t> </a:t>
            </a:r>
            <a:r>
              <a:rPr spc="5" dirty="0">
                <a:latin typeface="Wingdings"/>
                <a:cs typeface="Wingdings"/>
              </a:rPr>
              <a:t>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65" dirty="0">
                <a:latin typeface="Cambria"/>
                <a:cs typeface="Cambria"/>
              </a:rPr>
              <a:t>Naturally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10" dirty="0">
                <a:latin typeface="Cambria"/>
                <a:cs typeface="Cambria"/>
              </a:rPr>
              <a:t>integrates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50" dirty="0">
                <a:latin typeface="Cambria"/>
                <a:cs typeface="Cambria"/>
              </a:rPr>
              <a:t>with </a:t>
            </a:r>
            <a:r>
              <a:rPr spc="-465" dirty="0">
                <a:latin typeface="Cambria"/>
                <a:cs typeface="Cambria"/>
              </a:rPr>
              <a:t> </a:t>
            </a:r>
            <a:r>
              <a:rPr spc="30" dirty="0">
                <a:latin typeface="Cambria"/>
                <a:cs typeface="Cambria"/>
              </a:rPr>
              <a:t>labeled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40" dirty="0">
                <a:latin typeface="Cambria"/>
                <a:cs typeface="Cambria"/>
              </a:rPr>
              <a:t>data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(easy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to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45" dirty="0">
                <a:latin typeface="Cambria"/>
                <a:cs typeface="Cambria"/>
              </a:rPr>
              <a:t>navigate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25" dirty="0">
                <a:latin typeface="Cambria"/>
                <a:cs typeface="Cambria"/>
              </a:rPr>
              <a:t>spectrum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45" dirty="0">
                <a:latin typeface="Cambria"/>
                <a:cs typeface="Cambria"/>
              </a:rPr>
              <a:t>of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supervised</a:t>
            </a:r>
            <a:r>
              <a:rPr spc="70" dirty="0">
                <a:latin typeface="Cambria"/>
                <a:cs typeface="Cambria"/>
              </a:rPr>
              <a:t> and</a:t>
            </a:r>
            <a:r>
              <a:rPr spc="45" dirty="0">
                <a:latin typeface="Cambria"/>
                <a:cs typeface="Cambria"/>
              </a:rPr>
              <a:t> unsupervised </a:t>
            </a:r>
            <a:r>
              <a:rPr spc="25" dirty="0">
                <a:latin typeface="Cambria"/>
                <a:cs typeface="Cambria"/>
              </a:rPr>
              <a:t>models)</a:t>
            </a:r>
            <a:endParaRPr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38200"/>
            <a:ext cx="1034415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Deep</a:t>
            </a:r>
            <a:r>
              <a:rPr spc="5" dirty="0"/>
              <a:t> </a:t>
            </a:r>
            <a:r>
              <a:rPr spc="-5" dirty="0"/>
              <a:t>vs</a:t>
            </a:r>
            <a:r>
              <a:rPr spc="5" dirty="0"/>
              <a:t> </a:t>
            </a:r>
            <a:r>
              <a:rPr spc="-20" dirty="0"/>
              <a:t>Shallow</a:t>
            </a:r>
            <a:r>
              <a:rPr spc="40" dirty="0"/>
              <a:t> </a:t>
            </a:r>
            <a:r>
              <a:rPr spc="-20" dirty="0"/>
              <a:t>[Traditional]:</a:t>
            </a:r>
            <a:r>
              <a:rPr spc="85" dirty="0"/>
              <a:t> </a:t>
            </a:r>
            <a:r>
              <a:rPr spc="-10" dirty="0"/>
              <a:t>Example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2093467"/>
            <a:ext cx="4648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Black"/>
                <a:cs typeface="Arial Black"/>
              </a:rPr>
              <a:t>Deep</a:t>
            </a:r>
            <a:r>
              <a:rPr sz="2400" spc="-50" dirty="0">
                <a:latin typeface="Arial Black"/>
                <a:cs typeface="Arial Black"/>
              </a:rPr>
              <a:t> </a:t>
            </a:r>
            <a:r>
              <a:rPr sz="2400" spc="-5" dirty="0">
                <a:latin typeface="Arial Black"/>
                <a:cs typeface="Arial Black"/>
              </a:rPr>
              <a:t>Method</a:t>
            </a:r>
            <a:r>
              <a:rPr sz="2400" spc="-2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-</a:t>
            </a:r>
            <a:r>
              <a:rPr sz="2400" spc="-15" dirty="0">
                <a:latin typeface="Arial Black"/>
                <a:cs typeface="Arial Black"/>
              </a:rPr>
              <a:t> </a:t>
            </a:r>
            <a:r>
              <a:rPr sz="2400" spc="-5" dirty="0">
                <a:latin typeface="Arial Black"/>
                <a:cs typeface="Arial Black"/>
              </a:rPr>
              <a:t>Autoencoder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2050" y="2093467"/>
            <a:ext cx="420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Black"/>
                <a:cs typeface="Arial Black"/>
              </a:rPr>
              <a:t>Shallow</a:t>
            </a:r>
            <a:r>
              <a:rPr sz="2400" spc="-25" dirty="0">
                <a:latin typeface="Arial Black"/>
                <a:cs typeface="Arial Black"/>
              </a:rPr>
              <a:t> </a:t>
            </a:r>
            <a:r>
              <a:rPr sz="2400" spc="-5" dirty="0">
                <a:latin typeface="Arial Black"/>
                <a:cs typeface="Arial Black"/>
              </a:rPr>
              <a:t>Method</a:t>
            </a:r>
            <a:r>
              <a:rPr sz="2400" spc="-3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–</a:t>
            </a:r>
            <a:r>
              <a:rPr sz="2400" spc="-10" dirty="0">
                <a:latin typeface="Arial Black"/>
                <a:cs typeface="Arial Black"/>
              </a:rPr>
              <a:t> </a:t>
            </a:r>
            <a:r>
              <a:rPr sz="2400" spc="-5" dirty="0">
                <a:latin typeface="Arial Black"/>
                <a:cs typeface="Arial Black"/>
              </a:rPr>
              <a:t>iForest</a:t>
            </a:r>
            <a:endParaRPr sz="2400" dirty="0">
              <a:latin typeface="Arial Black"/>
              <a:cs typeface="Arial Black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0535" y="2837688"/>
            <a:ext cx="5094662" cy="25237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09600" y="2950464"/>
            <a:ext cx="5181600" cy="2258695"/>
            <a:chOff x="609600" y="2950464"/>
            <a:chExt cx="5181600" cy="22586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3008340"/>
              <a:ext cx="5181600" cy="20148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072" y="2950464"/>
              <a:ext cx="2944876" cy="225856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651" y="831571"/>
            <a:ext cx="908050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Deep</a:t>
            </a:r>
            <a:r>
              <a:rPr spc="15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spc="-20" dirty="0"/>
              <a:t>Shallow</a:t>
            </a:r>
            <a:r>
              <a:rPr spc="20" dirty="0"/>
              <a:t> </a:t>
            </a:r>
            <a:r>
              <a:rPr spc="-15" dirty="0"/>
              <a:t>[Representation]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7" y="3048000"/>
            <a:ext cx="5867400" cy="2996184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3651" y="1793620"/>
          <a:ext cx="10455274" cy="11066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Shallow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3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Feature</a:t>
                      </a:r>
                      <a:r>
                        <a:rPr sz="24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Expressive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Primitive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90" y="3124200"/>
            <a:ext cx="4614583" cy="22875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1C127-6AF4-DEAB-32E1-B88160703564}"/>
              </a:ext>
            </a:extLst>
          </p:cNvPr>
          <p:cNvSpPr txBox="1"/>
          <p:nvPr/>
        </p:nvSpPr>
        <p:spPr>
          <a:xfrm>
            <a:off x="8025385" y="5645058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Loosing</a:t>
            </a:r>
            <a:r>
              <a:rPr lang="it-IT" sz="1600" dirty="0"/>
              <a:t> semantic information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008" y="843085"/>
            <a:ext cx="922655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Deep</a:t>
            </a:r>
            <a:r>
              <a:rPr spc="25" dirty="0"/>
              <a:t> </a:t>
            </a:r>
            <a:r>
              <a:rPr dirty="0"/>
              <a:t>vs.</a:t>
            </a:r>
            <a:r>
              <a:rPr spc="-20" dirty="0"/>
              <a:t> Shallow:</a:t>
            </a:r>
            <a:r>
              <a:rPr spc="15" dirty="0"/>
              <a:t> </a:t>
            </a:r>
            <a:r>
              <a:rPr spc="-10" dirty="0"/>
              <a:t>[Algorithm</a:t>
            </a:r>
            <a:r>
              <a:rPr spc="50" dirty="0"/>
              <a:t> </a:t>
            </a:r>
            <a:r>
              <a:rPr spc="-20" dirty="0"/>
              <a:t>Type]</a:t>
            </a:r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13651" y="1793620"/>
          <a:ext cx="10455274" cy="1660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Shallow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3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Feature</a:t>
                      </a:r>
                      <a:r>
                        <a:rPr sz="24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Expressive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Primitive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4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Anomaly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algo.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Defined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NN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structure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Heuristic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ad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hoc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535" y="3678935"/>
            <a:ext cx="5094662" cy="25237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9600" y="3794759"/>
            <a:ext cx="5181600" cy="2255520"/>
            <a:chOff x="609600" y="3794759"/>
            <a:chExt cx="5181600" cy="22555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3849588"/>
              <a:ext cx="5181600" cy="20148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9072" y="3794759"/>
              <a:ext cx="2944876" cy="225552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38200"/>
            <a:ext cx="970534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Deep</a:t>
            </a:r>
            <a:r>
              <a:rPr spc="20" dirty="0"/>
              <a:t> </a:t>
            </a:r>
            <a:r>
              <a:rPr dirty="0"/>
              <a:t>vs.</a:t>
            </a:r>
            <a:r>
              <a:rPr spc="-20" dirty="0"/>
              <a:t> Shallow</a:t>
            </a:r>
            <a:r>
              <a:rPr spc="30" dirty="0"/>
              <a:t> </a:t>
            </a:r>
            <a:r>
              <a:rPr spc="-30" dirty="0"/>
              <a:t>[Feature</a:t>
            </a:r>
            <a:r>
              <a:rPr spc="70" dirty="0"/>
              <a:t> </a:t>
            </a:r>
            <a:r>
              <a:rPr spc="-25" dirty="0"/>
              <a:t>Relations]</a:t>
            </a:r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13651" y="1793620"/>
          <a:ext cx="10455274" cy="2021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Shallow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3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Feature</a:t>
                      </a:r>
                      <a:r>
                        <a:rPr sz="24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Expressive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Primitive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Anomaly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algo.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Defined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NN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structure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Heuristic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ad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hoc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Feature</a:t>
                      </a:r>
                      <a:r>
                        <a:rPr sz="24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relations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captured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Intricate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Simple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542" y="3934582"/>
            <a:ext cx="4288537" cy="2212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3947159"/>
            <a:ext cx="4876800" cy="22128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651" y="685800"/>
            <a:ext cx="9373870" cy="54194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110"/>
              </a:lnSpc>
              <a:spcBef>
                <a:spcPts val="605"/>
              </a:spcBef>
            </a:pPr>
            <a:r>
              <a:rPr spc="-10" dirty="0"/>
              <a:t>Deep</a:t>
            </a:r>
            <a:r>
              <a:rPr spc="25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spc="-20" dirty="0"/>
              <a:t>Shallow</a:t>
            </a:r>
            <a:r>
              <a:rPr spc="30" dirty="0"/>
              <a:t> </a:t>
            </a:r>
            <a:r>
              <a:rPr spc="-30" dirty="0"/>
              <a:t>[Feature</a:t>
            </a:r>
            <a:r>
              <a:rPr spc="75" dirty="0"/>
              <a:t> </a:t>
            </a:r>
            <a:r>
              <a:rPr spc="10" dirty="0"/>
              <a:t>Learning </a:t>
            </a:r>
            <a:r>
              <a:rPr spc="-1255" dirty="0"/>
              <a:t> </a:t>
            </a:r>
            <a:r>
              <a:rPr spc="-15" dirty="0"/>
              <a:t>Methods</a:t>
            </a:r>
            <a:r>
              <a:rPr spc="70" dirty="0"/>
              <a:t> </a:t>
            </a:r>
            <a:r>
              <a:rPr spc="-35" dirty="0"/>
              <a:t>for</a:t>
            </a:r>
            <a:r>
              <a:rPr spc="30" dirty="0"/>
              <a:t> </a:t>
            </a:r>
            <a:r>
              <a:rPr spc="-5" dirty="0"/>
              <a:t>Diverse</a:t>
            </a:r>
            <a:r>
              <a:rPr spc="-10" dirty="0"/>
              <a:t> </a:t>
            </a:r>
            <a:r>
              <a:rPr spc="-25" dirty="0"/>
              <a:t>Data</a:t>
            </a:r>
            <a:r>
              <a:rPr spc="30" dirty="0"/>
              <a:t> </a:t>
            </a:r>
            <a:r>
              <a:rPr spc="-20" dirty="0"/>
              <a:t>Types]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13651" y="1793620"/>
          <a:ext cx="10833735" cy="3209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3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Shallow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3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Feature</a:t>
                      </a:r>
                      <a:r>
                        <a:rPr sz="24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Expressive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Primitive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Anomaly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algo.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Defined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NN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structure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Heuristic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ad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hoc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Feature</a:t>
                      </a:r>
                      <a:r>
                        <a:rPr sz="24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relations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captured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Intricate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Simple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Extracting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features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in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diverse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types</a:t>
                      </a:r>
                      <a:r>
                        <a:rPr sz="2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data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016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Varying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architectures</a:t>
                      </a:r>
                      <a:r>
                        <a:rPr sz="24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2400" spc="-5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loss functions [e.g., RNN, 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CNN]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5740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Hand-crafted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feature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th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elf  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71271" y="5075046"/>
            <a:ext cx="1125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Calibri"/>
                <a:cs typeface="Calibri"/>
              </a:rPr>
              <a:t>MLP,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CNN,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GNN,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etc.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vs. </a:t>
            </a:r>
            <a:r>
              <a:rPr sz="2400" spc="-10" dirty="0">
                <a:latin typeface="Calibri"/>
                <a:cs typeface="Calibri"/>
              </a:rPr>
              <a:t>random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projection,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PCA,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subgraph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patterns,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optical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flow,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651" y="841137"/>
            <a:ext cx="1066863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Deep</a:t>
            </a:r>
            <a:r>
              <a:rPr spc="25" dirty="0"/>
              <a:t> </a:t>
            </a:r>
            <a:r>
              <a:rPr dirty="0"/>
              <a:t>vs.</a:t>
            </a:r>
            <a:r>
              <a:rPr spc="-10" dirty="0"/>
              <a:t> </a:t>
            </a:r>
            <a:r>
              <a:rPr spc="-20" dirty="0"/>
              <a:t>Shallow</a:t>
            </a:r>
            <a:r>
              <a:rPr spc="35" dirty="0"/>
              <a:t> </a:t>
            </a:r>
            <a:r>
              <a:rPr spc="-15" dirty="0"/>
              <a:t>Methods</a:t>
            </a:r>
            <a:r>
              <a:rPr spc="65" dirty="0"/>
              <a:t> </a:t>
            </a:r>
            <a:r>
              <a:rPr spc="-15" dirty="0"/>
              <a:t>[Localization]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13651" y="1793620"/>
          <a:ext cx="10833735" cy="4032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3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Shallow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3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Feature</a:t>
                      </a:r>
                      <a:r>
                        <a:rPr sz="24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Expressive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Primitive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space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Anomaly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algo.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Defined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NN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structure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1327150" algn="l"/>
                        </a:tabLst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Heuristic	or</a:t>
                      </a:r>
                      <a:r>
                        <a:rPr sz="2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ad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hoc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Feature</a:t>
                      </a:r>
                      <a:r>
                        <a:rPr sz="24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relations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captured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Intricate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Simple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Extracting</a:t>
                      </a:r>
                      <a:r>
                        <a:rPr sz="2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features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in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diverse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types</a:t>
                      </a:r>
                      <a:r>
                        <a:rPr sz="2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data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016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Varying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architectures</a:t>
                      </a:r>
                      <a:r>
                        <a:rPr sz="24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2400" spc="-5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loss functions [e.g., RNN, 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CNN]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5740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Hand-crafted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feature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spc="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th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spc="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elf  methods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010">
                <a:tc>
                  <a:txBody>
                    <a:bodyPr/>
                    <a:lstStyle/>
                    <a:p>
                      <a:pPr marL="91440" marR="13398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Unified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anomaly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detection </a:t>
                      </a:r>
                      <a:r>
                        <a:rPr sz="2400" spc="-5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localization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spc="-55" dirty="0">
                          <a:latin typeface="Calibri"/>
                          <a:cs typeface="Calibri"/>
                        </a:rPr>
                        <a:t>Yes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spc="10" dirty="0">
                          <a:latin typeface="Calibri"/>
                          <a:cs typeface="Calibri"/>
                        </a:rPr>
                        <a:t>No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38200"/>
            <a:ext cx="1066863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Deep</a:t>
            </a:r>
            <a:r>
              <a:rPr spc="25" dirty="0"/>
              <a:t> </a:t>
            </a:r>
            <a:r>
              <a:rPr dirty="0"/>
              <a:t>vs.</a:t>
            </a:r>
            <a:r>
              <a:rPr spc="-10" dirty="0"/>
              <a:t> </a:t>
            </a:r>
            <a:r>
              <a:rPr spc="-20" dirty="0"/>
              <a:t>Shallow</a:t>
            </a:r>
            <a:r>
              <a:rPr spc="35" dirty="0"/>
              <a:t> </a:t>
            </a:r>
            <a:r>
              <a:rPr spc="-15" dirty="0"/>
              <a:t>Methods</a:t>
            </a:r>
            <a:r>
              <a:rPr spc="65" dirty="0"/>
              <a:t> </a:t>
            </a:r>
            <a:r>
              <a:rPr spc="-15" dirty="0"/>
              <a:t>[Localization]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670" y="2393689"/>
            <a:ext cx="5502390" cy="28126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0969" y="1748688"/>
            <a:ext cx="6405245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>
                <a:cs typeface="Calibri"/>
              </a:rPr>
              <a:t>Anomaly</a:t>
            </a:r>
            <a:r>
              <a:rPr spc="10" dirty="0">
                <a:cs typeface="Calibri"/>
              </a:rPr>
              <a:t> </a:t>
            </a:r>
            <a:r>
              <a:rPr spc="-20" dirty="0">
                <a:cs typeface="Calibri"/>
              </a:rPr>
              <a:t>scores</a:t>
            </a:r>
            <a:r>
              <a:rPr spc="75" dirty="0">
                <a:cs typeface="Calibri"/>
              </a:rPr>
              <a:t> </a:t>
            </a:r>
            <a:r>
              <a:rPr spc="-10" dirty="0">
                <a:latin typeface="Wingdings"/>
                <a:cs typeface="Wingdings"/>
              </a:rPr>
              <a:t>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10" dirty="0">
                <a:cs typeface="Calibri"/>
              </a:rPr>
              <a:t>backpropagating</a:t>
            </a:r>
            <a:r>
              <a:rPr spc="25" dirty="0">
                <a:cs typeface="Calibri"/>
              </a:rPr>
              <a:t> </a:t>
            </a:r>
            <a:r>
              <a:rPr spc="-15" dirty="0">
                <a:cs typeface="Calibri"/>
              </a:rPr>
              <a:t>to </a:t>
            </a:r>
            <a:r>
              <a:rPr spc="-10" dirty="0">
                <a:cs typeface="Calibri"/>
              </a:rPr>
              <a:t>obtain</a:t>
            </a:r>
            <a:r>
              <a:rPr spc="10" dirty="0">
                <a:cs typeface="Calibri"/>
              </a:rPr>
              <a:t> </a:t>
            </a:r>
            <a:r>
              <a:rPr spc="-10" dirty="0">
                <a:cs typeface="Calibri"/>
              </a:rPr>
              <a:t>activation</a:t>
            </a:r>
            <a:r>
              <a:rPr spc="35" dirty="0">
                <a:cs typeface="Calibri"/>
              </a:rPr>
              <a:t> </a:t>
            </a:r>
            <a:r>
              <a:rPr spc="-5" dirty="0">
                <a:cs typeface="Calibri"/>
              </a:rPr>
              <a:t>maps</a:t>
            </a:r>
            <a:endParaRPr dirty="0"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925" y="5521804"/>
            <a:ext cx="552513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Pang,</a:t>
            </a:r>
            <a:r>
              <a:rPr sz="12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Guansong,</a:t>
            </a:r>
            <a:r>
              <a:rPr sz="1200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et</a:t>
            </a:r>
            <a:r>
              <a:rPr sz="12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212121"/>
                </a:solidFill>
                <a:latin typeface="Arial MT"/>
                <a:cs typeface="Arial MT"/>
              </a:rPr>
              <a:t>al.</a:t>
            </a:r>
            <a:r>
              <a:rPr sz="1200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"Self-trained</a:t>
            </a:r>
            <a:r>
              <a:rPr sz="12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deep</a:t>
            </a:r>
            <a:r>
              <a:rPr sz="1200" spc="-3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ordinal</a:t>
            </a:r>
            <a:r>
              <a:rPr sz="1200" spc="-7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regression</a:t>
            </a:r>
            <a:r>
              <a:rPr sz="12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for</a:t>
            </a:r>
            <a:r>
              <a:rPr sz="1200" spc="-5" dirty="0">
                <a:solidFill>
                  <a:srgbClr val="212121"/>
                </a:solidFill>
                <a:latin typeface="Arial MT"/>
                <a:cs typeface="Arial MT"/>
              </a:rPr>
              <a:t> End-to-End</a:t>
            </a:r>
            <a:r>
              <a:rPr sz="1200" spc="-3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212121"/>
                </a:solidFill>
                <a:latin typeface="Arial MT"/>
                <a:cs typeface="Arial MT"/>
              </a:rPr>
              <a:t>video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ts val="1415"/>
              </a:lnSpc>
            </a:pPr>
            <a:r>
              <a:rPr sz="1200" spc="-5" dirty="0">
                <a:solidFill>
                  <a:srgbClr val="212121"/>
                </a:solidFill>
                <a:latin typeface="Arial MT"/>
                <a:cs typeface="Arial MT"/>
              </a:rPr>
              <a:t>anomaly</a:t>
            </a:r>
            <a:r>
              <a:rPr sz="12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detection.“</a:t>
            </a:r>
            <a:r>
              <a:rPr sz="1200" spc="-6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In:</a:t>
            </a:r>
            <a:r>
              <a:rPr sz="1200" spc="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i="1" spc="-10" dirty="0">
                <a:solidFill>
                  <a:srgbClr val="212121"/>
                </a:solidFill>
                <a:latin typeface="Arial"/>
                <a:cs typeface="Arial"/>
              </a:rPr>
              <a:t>CVPR</a:t>
            </a:r>
            <a:r>
              <a:rPr sz="1200" spc="-10" dirty="0">
                <a:solidFill>
                  <a:srgbClr val="212121"/>
                </a:solidFill>
                <a:latin typeface="Arial MT"/>
                <a:cs typeface="Arial MT"/>
              </a:rPr>
              <a:t>.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 2020.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1800" y="2362200"/>
            <a:ext cx="5145798" cy="29219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69102" y="5542974"/>
            <a:ext cx="4857750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Angiulli,</a:t>
            </a:r>
            <a:r>
              <a:rPr sz="12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Fabrizio,</a:t>
            </a:r>
            <a:r>
              <a:rPr sz="1200" spc="-5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et</a:t>
            </a:r>
            <a:r>
              <a:rPr sz="1200" spc="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212121"/>
                </a:solidFill>
                <a:latin typeface="Arial MT"/>
                <a:cs typeface="Arial MT"/>
              </a:rPr>
              <a:t>al.</a:t>
            </a:r>
            <a:r>
              <a:rPr sz="1200" spc="-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"Outlying</a:t>
            </a:r>
            <a:r>
              <a:rPr sz="1200" spc="-7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property</a:t>
            </a:r>
            <a:r>
              <a:rPr sz="12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detection</a:t>
            </a:r>
            <a:r>
              <a:rPr sz="1200" spc="-5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sz="1200" spc="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Arial MT"/>
                <a:cs typeface="Arial MT"/>
              </a:rPr>
              <a:t>numerical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attributes."</a:t>
            </a:r>
            <a:r>
              <a:rPr sz="1200" spc="-5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i="1" dirty="0">
                <a:solidFill>
                  <a:srgbClr val="212121"/>
                </a:solidFill>
                <a:latin typeface="Arial"/>
                <a:cs typeface="Arial"/>
              </a:rPr>
              <a:t>Data</a:t>
            </a:r>
            <a:r>
              <a:rPr sz="1200" i="1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12121"/>
                </a:solidFill>
                <a:latin typeface="Arial"/>
                <a:cs typeface="Arial"/>
              </a:rPr>
              <a:t>mining</a:t>
            </a:r>
            <a:r>
              <a:rPr sz="1200" i="1" spc="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1200" i="1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212121"/>
                </a:solidFill>
                <a:latin typeface="Arial"/>
                <a:cs typeface="Arial"/>
              </a:rPr>
              <a:t>knowledge</a:t>
            </a:r>
            <a:r>
              <a:rPr sz="1200" i="1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212121"/>
                </a:solidFill>
                <a:latin typeface="Arial"/>
                <a:cs typeface="Arial"/>
              </a:rPr>
              <a:t>discovery</a:t>
            </a:r>
            <a:r>
              <a:rPr sz="1200" i="1" spc="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Arial MT"/>
                <a:cs typeface="Arial MT"/>
              </a:rPr>
              <a:t>31.1</a:t>
            </a:r>
            <a:r>
              <a:rPr sz="12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(2017):</a:t>
            </a:r>
            <a:r>
              <a:rPr sz="1200" spc="-6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134-163.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224804" y="1761676"/>
            <a:ext cx="448183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cs typeface="Calibri"/>
              </a:rPr>
              <a:t>Model-independent</a:t>
            </a:r>
            <a:r>
              <a:rPr spc="30" dirty="0">
                <a:cs typeface="Calibri"/>
              </a:rPr>
              <a:t> </a:t>
            </a:r>
            <a:r>
              <a:rPr spc="-5" dirty="0">
                <a:cs typeface="Calibri"/>
              </a:rPr>
              <a:t>outlying</a:t>
            </a:r>
            <a:r>
              <a:rPr spc="-35" dirty="0">
                <a:cs typeface="Calibri"/>
              </a:rPr>
              <a:t> </a:t>
            </a:r>
            <a:r>
              <a:rPr spc="-5" dirty="0">
                <a:cs typeface="Calibri"/>
              </a:rPr>
              <a:t>aspect</a:t>
            </a:r>
            <a:r>
              <a:rPr spc="30" dirty="0">
                <a:cs typeface="Calibri"/>
              </a:rPr>
              <a:t> </a:t>
            </a:r>
            <a:r>
              <a:rPr spc="-5" dirty="0">
                <a:cs typeface="Calibri"/>
              </a:rPr>
              <a:t>mining</a:t>
            </a:r>
            <a:endParaRPr dirty="0"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440B3AC-8C7B-B744-8634-EBFD3508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38200"/>
            <a:ext cx="5955665" cy="369332"/>
          </a:xfrm>
        </p:spPr>
        <p:txBody>
          <a:bodyPr/>
          <a:lstStyle/>
          <a:p>
            <a:r>
              <a:rPr lang="it-IT" dirty="0"/>
              <a:t>Outline</a:t>
            </a:r>
            <a:endParaRPr 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7862BB7-486E-71DD-5495-281A18E2F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0" y="1676400"/>
            <a:ext cx="6437313" cy="38407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3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sz="1800" b="1" spc="2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5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1800" b="1" spc="3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r>
              <a:rPr sz="1800" b="1" spc="3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800" b="1" spc="5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2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sz="1800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015" lvl="1" indent="-285750">
              <a:spcBef>
                <a:spcPts val="1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6690" algn="l"/>
              </a:tabLst>
            </a:pPr>
            <a:r>
              <a:rPr sz="1600"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sz="16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6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sz="1600" spc="4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015" lvl="1" indent="-285750">
              <a:spcBef>
                <a:spcPts val="2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6690" algn="l"/>
              </a:tabLst>
            </a:pPr>
            <a:r>
              <a:rPr sz="1600"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r>
              <a:rPr sz="1600"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600" spc="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015" lvl="1" indent="-28575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6690" algn="l"/>
              </a:tabLst>
            </a:pPr>
            <a:r>
              <a:rPr sz="1600" spc="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sz="1600"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  <a:r>
              <a:rPr sz="1600" spc="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shallow</a:t>
            </a:r>
            <a:r>
              <a:rPr sz="1600"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015" lvl="1" indent="-285750">
              <a:spcBef>
                <a:spcPts val="2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186690" algn="l"/>
              </a:tabLst>
            </a:pPr>
            <a:r>
              <a:rPr sz="1600"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</a:t>
            </a:r>
            <a:r>
              <a:rPr sz="1600" spc="4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1600"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sz="1600" spc="7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sz="1600" spc="4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sz="16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2585"/>
              </a:lnSpc>
            </a:pPr>
            <a:endParaRPr lang="it-IT" sz="1800" b="1" spc="3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2585"/>
              </a:lnSpc>
            </a:pPr>
            <a:r>
              <a:rPr sz="1800" b="1" spc="3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sz="1800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015" lvl="1" indent="-285750">
              <a:spcBef>
                <a:spcPts val="35"/>
              </a:spcBef>
              <a:buFont typeface="Arial" panose="020B0604020202020204" pitchFamily="34" charset="0"/>
              <a:buChar char="•"/>
              <a:tabLst>
                <a:tab pos="186690" algn="l"/>
              </a:tabLst>
            </a:pPr>
            <a:r>
              <a:rPr sz="1600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600" spc="5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modeling </a:t>
            </a:r>
            <a:r>
              <a:rPr sz="1600"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015" lvl="1" indent="-285750">
              <a:spcBef>
                <a:spcPts val="25"/>
              </a:spcBef>
              <a:buFont typeface="Arial" panose="020B0604020202020204" pitchFamily="34" charset="0"/>
              <a:buChar char="•"/>
              <a:tabLst>
                <a:tab pos="186690" algn="l"/>
              </a:tabLst>
            </a:pPr>
            <a:r>
              <a:rPr sz="1600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600" spc="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supervision</a:t>
            </a:r>
            <a:r>
              <a:rPr sz="1600" spc="8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sz="16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015" lvl="1" indent="-285750">
              <a:spcBef>
                <a:spcPts val="25"/>
              </a:spcBef>
              <a:buFont typeface="Arial" panose="020B0604020202020204" pitchFamily="34" charset="0"/>
              <a:buChar char="•"/>
              <a:tabLst>
                <a:tab pos="186690" algn="l"/>
              </a:tabLst>
            </a:pPr>
            <a:r>
              <a:rPr sz="1600"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sz="1600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600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3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it-IT" sz="1800" b="1" spc="2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2600"/>
              </a:lnSpc>
            </a:pPr>
            <a:r>
              <a:rPr sz="1800" b="1" spc="2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r>
              <a:rPr sz="1800" b="1" spc="4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800" b="1" spc="6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2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sz="1800" b="1" spc="4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2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  <a:endParaRPr sz="1800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015" lvl="1" indent="-285750">
              <a:spcBef>
                <a:spcPts val="15"/>
              </a:spcBef>
              <a:buFont typeface="Arial" panose="020B0604020202020204" pitchFamily="34" charset="0"/>
              <a:buChar char="•"/>
              <a:tabLst>
                <a:tab pos="186690" algn="l"/>
              </a:tabLst>
            </a:pPr>
            <a:r>
              <a:rPr sz="16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sz="1600"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4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1600"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600" spc="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015" lvl="1" indent="-285750">
              <a:spcBef>
                <a:spcPts val="20"/>
              </a:spcBef>
              <a:buFont typeface="Arial" panose="020B0604020202020204" pitchFamily="34" charset="0"/>
              <a:buChar char="•"/>
              <a:tabLst>
                <a:tab pos="186690" algn="l"/>
              </a:tabLst>
            </a:pPr>
            <a:r>
              <a:rPr lang="en-US" sz="1600" spc="35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PINlab</a:t>
            </a:r>
            <a:r>
              <a:rPr lang="en-US" sz="1600" spc="3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research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F46F31-F624-C245-BC26-98A63B455C4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91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184" y="1282507"/>
            <a:ext cx="11472672" cy="454761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58447"/>
            <a:ext cx="7090409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Three </a:t>
            </a:r>
            <a:r>
              <a:rPr spc="-15" dirty="0"/>
              <a:t>Principal</a:t>
            </a:r>
            <a:r>
              <a:rPr spc="65" dirty="0"/>
              <a:t> </a:t>
            </a:r>
            <a:r>
              <a:rPr spc="-10" dirty="0"/>
              <a:t>Categories</a:t>
            </a: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642484" y="5733084"/>
            <a:ext cx="4193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Most methods</a:t>
            </a:r>
            <a:r>
              <a:rPr sz="1800" b="1" spc="-5" dirty="0">
                <a:latin typeface="Calibri"/>
                <a:cs typeface="Calibri"/>
              </a:rPr>
              <a:t> belong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to </a:t>
            </a:r>
            <a:r>
              <a:rPr sz="1800" b="1" spc="-5" dirty="0">
                <a:latin typeface="Calibri"/>
                <a:cs typeface="Calibri"/>
              </a:rPr>
              <a:t>this </a:t>
            </a:r>
            <a:r>
              <a:rPr sz="1800" b="1" spc="-25" dirty="0">
                <a:latin typeface="Calibri"/>
                <a:cs typeface="Calibri"/>
              </a:rPr>
              <a:t>category,</a:t>
            </a:r>
            <a:endParaRPr sz="1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e.g.,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autoencoder-,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GANs-,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one-class </a:t>
            </a:r>
            <a:r>
              <a:rPr sz="1800" b="1" spc="-10" dirty="0">
                <a:latin typeface="Calibri"/>
                <a:cs typeface="Calibri"/>
              </a:rPr>
              <a:t>models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8628" y="5733084"/>
            <a:ext cx="28543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Often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more effective </a:t>
            </a:r>
            <a:r>
              <a:rPr sz="1800" b="1" dirty="0">
                <a:latin typeface="Calibri"/>
                <a:cs typeface="Calibri"/>
              </a:rPr>
              <a:t>than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other</a:t>
            </a:r>
            <a:r>
              <a:rPr sz="1800" b="1" spc="-10" dirty="0">
                <a:latin typeface="Calibri"/>
                <a:cs typeface="Calibri"/>
              </a:rPr>
              <a:t> two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approaches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5632" y="5791911"/>
            <a:ext cx="198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Simplest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approaches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50338" y="1636522"/>
            <a:ext cx="2945765" cy="923925"/>
            <a:chOff x="2450338" y="1636522"/>
            <a:chExt cx="2945765" cy="923925"/>
          </a:xfrm>
        </p:grpSpPr>
        <p:sp>
          <p:nvSpPr>
            <p:cNvPr id="11" name="object 11"/>
            <p:cNvSpPr/>
            <p:nvPr/>
          </p:nvSpPr>
          <p:spPr>
            <a:xfrm>
              <a:off x="2456688" y="1642872"/>
              <a:ext cx="2933065" cy="911225"/>
            </a:xfrm>
            <a:custGeom>
              <a:avLst/>
              <a:gdLst/>
              <a:ahLst/>
              <a:cxnLst/>
              <a:rect l="l" t="t" r="r" b="b"/>
              <a:pathLst>
                <a:path w="2933065" h="911225">
                  <a:moveTo>
                    <a:pt x="2846832" y="0"/>
                  </a:moveTo>
                  <a:lnTo>
                    <a:pt x="0" y="0"/>
                  </a:lnTo>
                  <a:lnTo>
                    <a:pt x="0" y="725424"/>
                  </a:lnTo>
                  <a:lnTo>
                    <a:pt x="1660652" y="725424"/>
                  </a:lnTo>
                  <a:lnTo>
                    <a:pt x="2932938" y="910970"/>
                  </a:lnTo>
                  <a:lnTo>
                    <a:pt x="2372360" y="725424"/>
                  </a:lnTo>
                  <a:lnTo>
                    <a:pt x="2846832" y="725424"/>
                  </a:lnTo>
                  <a:lnTo>
                    <a:pt x="28468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6688" y="1642872"/>
              <a:ext cx="2933065" cy="911225"/>
            </a:xfrm>
            <a:custGeom>
              <a:avLst/>
              <a:gdLst/>
              <a:ahLst/>
              <a:cxnLst/>
              <a:rect l="l" t="t" r="r" b="b"/>
              <a:pathLst>
                <a:path w="2933065" h="911225">
                  <a:moveTo>
                    <a:pt x="0" y="0"/>
                  </a:moveTo>
                  <a:lnTo>
                    <a:pt x="1660652" y="0"/>
                  </a:lnTo>
                  <a:lnTo>
                    <a:pt x="2372360" y="0"/>
                  </a:lnTo>
                  <a:lnTo>
                    <a:pt x="2846832" y="0"/>
                  </a:lnTo>
                  <a:lnTo>
                    <a:pt x="2846832" y="423163"/>
                  </a:lnTo>
                  <a:lnTo>
                    <a:pt x="2846832" y="604519"/>
                  </a:lnTo>
                  <a:lnTo>
                    <a:pt x="2846832" y="725424"/>
                  </a:lnTo>
                  <a:lnTo>
                    <a:pt x="2372360" y="725424"/>
                  </a:lnTo>
                  <a:lnTo>
                    <a:pt x="2932938" y="910970"/>
                  </a:lnTo>
                  <a:lnTo>
                    <a:pt x="1660652" y="725424"/>
                  </a:lnTo>
                  <a:lnTo>
                    <a:pt x="0" y="725424"/>
                  </a:lnTo>
                  <a:lnTo>
                    <a:pt x="0" y="604519"/>
                  </a:lnTo>
                  <a:lnTo>
                    <a:pt x="0" y="4231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26892" y="1787212"/>
            <a:ext cx="219265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035" marR="5080" indent="-52197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Anomaly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detection-specific </a:t>
            </a:r>
            <a:r>
              <a:rPr sz="15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5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65520" y="1264919"/>
            <a:ext cx="3078480" cy="719455"/>
            <a:chOff x="6065520" y="1264919"/>
            <a:chExt cx="3078480" cy="719455"/>
          </a:xfrm>
          <a:solidFill>
            <a:srgbClr val="4471C4"/>
          </a:solidFill>
        </p:grpSpPr>
        <p:sp>
          <p:nvSpPr>
            <p:cNvPr id="15" name="object 15"/>
            <p:cNvSpPr/>
            <p:nvPr/>
          </p:nvSpPr>
          <p:spPr>
            <a:xfrm>
              <a:off x="9036381" y="1864359"/>
              <a:ext cx="105410" cy="3810"/>
            </a:xfrm>
            <a:custGeom>
              <a:avLst/>
              <a:gdLst/>
              <a:ahLst/>
              <a:cxnLst/>
              <a:rect l="l" t="t" r="r" b="b"/>
              <a:pathLst>
                <a:path w="105409" h="3810">
                  <a:moveTo>
                    <a:pt x="0" y="3810"/>
                  </a:moveTo>
                  <a:lnTo>
                    <a:pt x="105407" y="3810"/>
                  </a:lnTo>
                  <a:lnTo>
                    <a:pt x="105407" y="0"/>
                  </a:lnTo>
                  <a:lnTo>
                    <a:pt x="0" y="0"/>
                  </a:lnTo>
                  <a:lnTo>
                    <a:pt x="0" y="381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65520" y="1264919"/>
              <a:ext cx="3078480" cy="719455"/>
            </a:xfrm>
            <a:custGeom>
              <a:avLst/>
              <a:gdLst/>
              <a:ahLst/>
              <a:cxnLst/>
              <a:rect l="l" t="t" r="r" b="b"/>
              <a:pathLst>
                <a:path w="3078479" h="719455">
                  <a:moveTo>
                    <a:pt x="0" y="0"/>
                  </a:moveTo>
                  <a:lnTo>
                    <a:pt x="1660652" y="0"/>
                  </a:lnTo>
                  <a:lnTo>
                    <a:pt x="2372359" y="0"/>
                  </a:lnTo>
                  <a:lnTo>
                    <a:pt x="2846831" y="0"/>
                  </a:lnTo>
                  <a:lnTo>
                    <a:pt x="2846831" y="419607"/>
                  </a:lnTo>
                  <a:lnTo>
                    <a:pt x="3078353" y="602995"/>
                  </a:lnTo>
                  <a:lnTo>
                    <a:pt x="2846831" y="599439"/>
                  </a:lnTo>
                  <a:lnTo>
                    <a:pt x="2846831" y="719327"/>
                  </a:lnTo>
                  <a:lnTo>
                    <a:pt x="2372359" y="719327"/>
                  </a:lnTo>
                  <a:lnTo>
                    <a:pt x="1660652" y="719327"/>
                  </a:lnTo>
                  <a:lnTo>
                    <a:pt x="0" y="719327"/>
                  </a:lnTo>
                  <a:lnTo>
                    <a:pt x="0" y="599439"/>
                  </a:lnTo>
                  <a:lnTo>
                    <a:pt x="0" y="4196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rgbClr val="2E528F"/>
              </a:solidFill>
            </a:ln>
          </p:spPr>
          <p:txBody>
            <a:bodyPr wrap="square" lIns="0" tIns="0" rIns="0" bIns="0" rtlCol="0" anchor="ctr"/>
            <a:lstStyle/>
            <a:p>
              <a:pPr algn="ctr"/>
              <a:endParaRPr lang="en-US" sz="1500" spc="-5" dirty="0">
                <a:solidFill>
                  <a:srgbClr val="FFFFFF"/>
                </a:solidFill>
                <a:latin typeface="Calibri"/>
                <a:cs typeface="Calibri"/>
              </a:endParaRPr>
            </a:p>
            <a:p>
              <a:pPr algn="ctr"/>
              <a:r>
                <a:rPr lang="en-US" sz="1500" spc="-5" dirty="0">
                  <a:solidFill>
                    <a:srgbClr val="FFFFFF"/>
                  </a:solidFill>
                  <a:latin typeface="Calibri"/>
                  <a:cs typeface="Calibri"/>
                </a:rPr>
                <a:t>End-to-end</a:t>
              </a:r>
              <a:r>
                <a:rPr lang="en-US" sz="1500" spc="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sz="1500" spc="-5" dirty="0">
                  <a:solidFill>
                    <a:srgbClr val="FFFFFF"/>
                  </a:solidFill>
                  <a:latin typeface="Calibri"/>
                  <a:cs typeface="Calibri"/>
                </a:rPr>
                <a:t>optimization</a:t>
              </a:r>
              <a:r>
                <a:rPr lang="en-US" sz="1500" spc="-1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sz="1500" spc="5" dirty="0">
                  <a:solidFill>
                    <a:srgbClr val="FFFFFF"/>
                  </a:solidFill>
                  <a:latin typeface="Calibri"/>
                  <a:cs typeface="Calibri"/>
                </a:rPr>
                <a:t>of </a:t>
              </a:r>
              <a:r>
                <a:rPr lang="en-US" sz="1500" spc="-39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</a:p>
            <a:p>
              <a:pPr algn="ctr"/>
              <a:r>
                <a:rPr lang="en-US" sz="1500" spc="-10" dirty="0">
                  <a:solidFill>
                    <a:srgbClr val="FFFFFF"/>
                  </a:solidFill>
                  <a:latin typeface="Calibri"/>
                  <a:cs typeface="Calibri"/>
                </a:rPr>
                <a:t>pipeline</a:t>
              </a:r>
              <a:r>
                <a:rPr lang="en-US" sz="1500" spc="7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sz="1500" dirty="0">
                  <a:solidFill>
                    <a:srgbClr val="FFFFFF"/>
                  </a:solidFill>
                  <a:latin typeface="Calibri"/>
                  <a:cs typeface="Calibri"/>
                </a:rPr>
                <a:t>with</a:t>
              </a:r>
              <a:r>
                <a:rPr lang="en-US" sz="1500" spc="-2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sz="1500" spc="-15" dirty="0">
                  <a:solidFill>
                    <a:srgbClr val="FFFFFF"/>
                  </a:solidFill>
                  <a:latin typeface="Calibri"/>
                  <a:cs typeface="Calibri"/>
                </a:rPr>
                <a:t>score</a:t>
              </a:r>
              <a:r>
                <a:rPr lang="en-US" sz="1500" spc="1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sz="1500" spc="-10" dirty="0">
                  <a:solidFill>
                    <a:srgbClr val="FFFFFF"/>
                  </a:solidFill>
                  <a:latin typeface="Calibri"/>
                  <a:cs typeface="Calibri"/>
                </a:rPr>
                <a:t>learning</a:t>
              </a:r>
              <a:endParaRPr lang="en-US" sz="1500" dirty="0">
                <a:latin typeface="Calibri"/>
                <a:cs typeface="Calibri"/>
              </a:endParaRPr>
            </a:p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993390" y="6359289"/>
            <a:ext cx="62052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212121"/>
                </a:solidFill>
                <a:latin typeface="Calibri"/>
                <a:cs typeface="Calibri"/>
              </a:rPr>
              <a:t>Pang,</a:t>
            </a:r>
            <a:r>
              <a:rPr sz="9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12121"/>
                </a:solidFill>
                <a:latin typeface="Calibri"/>
                <a:cs typeface="Calibri"/>
              </a:rPr>
              <a:t>Guansong,</a:t>
            </a:r>
            <a:r>
              <a:rPr sz="9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12121"/>
                </a:solidFill>
                <a:latin typeface="Calibri"/>
                <a:cs typeface="Calibri"/>
              </a:rPr>
              <a:t>et </a:t>
            </a:r>
            <a:r>
              <a:rPr sz="900" spc="-5" dirty="0">
                <a:solidFill>
                  <a:srgbClr val="212121"/>
                </a:solidFill>
                <a:latin typeface="Calibri"/>
                <a:cs typeface="Calibri"/>
              </a:rPr>
              <a:t>al.</a:t>
            </a:r>
            <a:r>
              <a:rPr sz="900" dirty="0">
                <a:solidFill>
                  <a:srgbClr val="212121"/>
                </a:solidFill>
                <a:latin typeface="Calibri"/>
                <a:cs typeface="Calibri"/>
              </a:rPr>
              <a:t> Deep</a:t>
            </a:r>
            <a:r>
              <a:rPr sz="9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12121"/>
                </a:solidFill>
                <a:latin typeface="Calibri"/>
                <a:cs typeface="Calibri"/>
              </a:rPr>
              <a:t>learning</a:t>
            </a:r>
            <a:r>
              <a:rPr sz="9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spc="-15" dirty="0">
                <a:solidFill>
                  <a:srgbClr val="212121"/>
                </a:solidFill>
                <a:latin typeface="Calibri"/>
                <a:cs typeface="Calibri"/>
              </a:rPr>
              <a:t>for</a:t>
            </a:r>
            <a:r>
              <a:rPr sz="9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212121"/>
                </a:solidFill>
                <a:latin typeface="Calibri"/>
                <a:cs typeface="Calibri"/>
              </a:rPr>
              <a:t>anomaly</a:t>
            </a:r>
            <a:r>
              <a:rPr sz="9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212121"/>
                </a:solidFill>
                <a:latin typeface="Calibri"/>
                <a:cs typeface="Calibri"/>
              </a:rPr>
              <a:t>detection:</a:t>
            </a:r>
            <a:r>
              <a:rPr sz="9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9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spc="-15" dirty="0">
                <a:solidFill>
                  <a:srgbClr val="212121"/>
                </a:solidFill>
                <a:latin typeface="Calibri"/>
                <a:cs typeface="Calibri"/>
              </a:rPr>
              <a:t>review.</a:t>
            </a:r>
            <a:r>
              <a:rPr sz="9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i="1" spc="-10" dirty="0">
                <a:solidFill>
                  <a:srgbClr val="212121"/>
                </a:solidFill>
                <a:latin typeface="Calibri"/>
                <a:cs typeface="Calibri"/>
              </a:rPr>
              <a:t>ACM</a:t>
            </a:r>
            <a:r>
              <a:rPr sz="900" i="1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i="1" dirty="0">
                <a:solidFill>
                  <a:srgbClr val="212121"/>
                </a:solidFill>
                <a:latin typeface="Calibri"/>
                <a:cs typeface="Calibri"/>
              </a:rPr>
              <a:t>Computing</a:t>
            </a:r>
            <a:r>
              <a:rPr sz="900" i="1" spc="-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900" i="1" spc="-5" dirty="0">
                <a:solidFill>
                  <a:srgbClr val="212121"/>
                </a:solidFill>
                <a:latin typeface="Calibri"/>
                <a:cs typeface="Calibri"/>
              </a:rPr>
              <a:t>Survey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4716A5A8-DB89-790D-AFA5-F9A657A8763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F70850-A10D-8C12-B3CD-22EE9EA14DEB}"/>
              </a:ext>
            </a:extLst>
          </p:cNvPr>
          <p:cNvSpPr/>
          <p:nvPr/>
        </p:nvSpPr>
        <p:spPr>
          <a:xfrm>
            <a:off x="5366256" y="2040453"/>
            <a:ext cx="2933065" cy="336974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98DEBD-144F-10B0-0F39-9492E55DE2E4}"/>
              </a:ext>
            </a:extLst>
          </p:cNvPr>
          <p:cNvSpPr/>
          <p:nvPr/>
        </p:nvSpPr>
        <p:spPr>
          <a:xfrm>
            <a:off x="4843144" y="5410201"/>
            <a:ext cx="3691256" cy="2971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27B630-0179-6FAA-B4B5-CBD3E558724C}"/>
              </a:ext>
            </a:extLst>
          </p:cNvPr>
          <p:cNvSpPr/>
          <p:nvPr/>
        </p:nvSpPr>
        <p:spPr>
          <a:xfrm>
            <a:off x="8836024" y="5443910"/>
            <a:ext cx="2965832" cy="2971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C77F55-7986-9676-6EEE-0271802CB93A}"/>
              </a:ext>
            </a:extLst>
          </p:cNvPr>
          <p:cNvSpPr/>
          <p:nvPr/>
        </p:nvSpPr>
        <p:spPr>
          <a:xfrm>
            <a:off x="8944991" y="1946726"/>
            <a:ext cx="2933065" cy="336974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1DDD63-1D1D-BC80-2261-B83A1C6ACC10}"/>
              </a:ext>
            </a:extLst>
          </p:cNvPr>
          <p:cNvSpPr/>
          <p:nvPr/>
        </p:nvSpPr>
        <p:spPr>
          <a:xfrm>
            <a:off x="9372600" y="1282508"/>
            <a:ext cx="1799590" cy="7018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38200"/>
            <a:ext cx="655574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5" dirty="0"/>
              <a:t>More</a:t>
            </a:r>
            <a:r>
              <a:rPr spc="-15" dirty="0"/>
              <a:t> </a:t>
            </a:r>
            <a:r>
              <a:rPr spc="-10" dirty="0"/>
              <a:t>Detailed</a:t>
            </a:r>
            <a:r>
              <a:rPr dirty="0"/>
              <a:t> </a:t>
            </a:r>
            <a:r>
              <a:rPr spc="-45" dirty="0"/>
              <a:t>Taxonomy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0" y="1328926"/>
            <a:ext cx="8686800" cy="49194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4404" y="2591591"/>
            <a:ext cx="20955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cs typeface="Calibri"/>
              </a:rPr>
              <a:t>Three high-level </a:t>
            </a:r>
            <a:r>
              <a:rPr b="1" spc="-530" dirty="0">
                <a:cs typeface="Calibri"/>
              </a:rPr>
              <a:t> </a:t>
            </a:r>
            <a:r>
              <a:rPr b="1" spc="-15" dirty="0">
                <a:cs typeface="Calibri"/>
              </a:rPr>
              <a:t>categories</a:t>
            </a:r>
            <a:r>
              <a:rPr b="1" spc="-5" dirty="0">
                <a:cs typeface="Calibri"/>
              </a:rPr>
              <a:t> </a:t>
            </a:r>
            <a:r>
              <a:rPr b="1" dirty="0">
                <a:cs typeface="Calibri"/>
              </a:rPr>
              <a:t>of </a:t>
            </a:r>
            <a:r>
              <a:rPr b="1" spc="5" dirty="0">
                <a:cs typeface="Calibri"/>
              </a:rPr>
              <a:t> </a:t>
            </a:r>
            <a:r>
              <a:rPr b="1" spc="-5" dirty="0">
                <a:cs typeface="Calibri"/>
              </a:rPr>
              <a:t>methods and </a:t>
            </a:r>
            <a:r>
              <a:rPr b="1" dirty="0">
                <a:cs typeface="Calibri"/>
              </a:rPr>
              <a:t>11 </a:t>
            </a:r>
            <a:r>
              <a:rPr b="1" spc="-530" dirty="0">
                <a:cs typeface="Calibri"/>
              </a:rPr>
              <a:t> </a:t>
            </a:r>
            <a:r>
              <a:rPr b="1" spc="-5" dirty="0">
                <a:cs typeface="Calibri"/>
              </a:rPr>
              <a:t>fine-grained </a:t>
            </a:r>
            <a:r>
              <a:rPr b="1" dirty="0">
                <a:cs typeface="Calibri"/>
              </a:rPr>
              <a:t> </a:t>
            </a:r>
            <a:r>
              <a:rPr b="1" spc="-10" dirty="0">
                <a:cs typeface="Calibri"/>
              </a:rPr>
              <a:t>subcategories</a:t>
            </a:r>
            <a:r>
              <a:rPr b="1" spc="-85" dirty="0">
                <a:cs typeface="Calibri"/>
              </a:rPr>
              <a:t> </a:t>
            </a:r>
            <a:r>
              <a:rPr b="1" dirty="0">
                <a:cs typeface="Calibri"/>
              </a:rPr>
              <a:t>of </a:t>
            </a:r>
            <a:r>
              <a:rPr b="1" spc="-530" dirty="0">
                <a:cs typeface="Calibri"/>
              </a:rPr>
              <a:t> </a:t>
            </a:r>
            <a:r>
              <a:rPr b="1" spc="-5" dirty="0">
                <a:cs typeface="Calibri"/>
              </a:rPr>
              <a:t>methods</a:t>
            </a:r>
            <a:endParaRPr dirty="0">
              <a:cs typeface="Calibri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11468338-8308-A6B3-49F6-6D1BBD7572F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981" y="838200"/>
            <a:ext cx="974852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Categorization</a:t>
            </a:r>
            <a:r>
              <a:rPr spc="110" dirty="0"/>
              <a:t> </a:t>
            </a:r>
            <a:r>
              <a:rPr spc="-10" dirty="0"/>
              <a:t>Based</a:t>
            </a:r>
            <a:r>
              <a:rPr spc="35" dirty="0"/>
              <a:t> </a:t>
            </a:r>
            <a:r>
              <a:rPr spc="-10" dirty="0"/>
              <a:t>on</a:t>
            </a:r>
            <a:r>
              <a:rPr spc="15" dirty="0"/>
              <a:t> </a:t>
            </a:r>
            <a:r>
              <a:rPr spc="10" dirty="0"/>
              <a:t>Supervision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1981" y="1905000"/>
            <a:ext cx="10720705" cy="379129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b="1" spc="10" dirty="0">
                <a:cs typeface="Arial Black"/>
              </a:rPr>
              <a:t>Unsupervised</a:t>
            </a:r>
            <a:r>
              <a:rPr sz="2000" b="1" spc="-65" dirty="0">
                <a:cs typeface="Arial Black"/>
              </a:rPr>
              <a:t> </a:t>
            </a:r>
            <a:r>
              <a:rPr sz="2000" b="1" spc="-5" dirty="0">
                <a:cs typeface="Arial Black"/>
              </a:rPr>
              <a:t>approach</a:t>
            </a:r>
            <a:endParaRPr sz="2000" b="1" dirty="0">
              <a:cs typeface="Arial Black"/>
            </a:endParaRPr>
          </a:p>
          <a:p>
            <a:pPr marL="646430" lvl="1" indent="-174625">
              <a:spcBef>
                <a:spcPts val="250"/>
              </a:spcBef>
              <a:buFont typeface="Arial MT"/>
              <a:buChar char="•"/>
              <a:tabLst>
                <a:tab pos="189865" algn="l"/>
              </a:tabLst>
            </a:pPr>
            <a:r>
              <a:rPr spc="50" dirty="0">
                <a:cs typeface="Cambria"/>
              </a:rPr>
              <a:t>Working</a:t>
            </a:r>
            <a:r>
              <a:rPr spc="85" dirty="0">
                <a:cs typeface="Cambria"/>
              </a:rPr>
              <a:t> </a:t>
            </a:r>
            <a:r>
              <a:rPr spc="35" dirty="0">
                <a:cs typeface="Cambria"/>
              </a:rPr>
              <a:t>on</a:t>
            </a:r>
            <a:r>
              <a:rPr spc="55" dirty="0">
                <a:cs typeface="Cambria"/>
              </a:rPr>
              <a:t> </a:t>
            </a:r>
            <a:r>
              <a:rPr spc="30" dirty="0">
                <a:cs typeface="Cambria"/>
              </a:rPr>
              <a:t>anomaly-contaminated</a:t>
            </a:r>
            <a:r>
              <a:rPr spc="10" dirty="0">
                <a:cs typeface="Cambria"/>
              </a:rPr>
              <a:t> </a:t>
            </a:r>
            <a:r>
              <a:rPr spc="35" dirty="0">
                <a:cs typeface="Cambria"/>
              </a:rPr>
              <a:t>unlabeled</a:t>
            </a:r>
            <a:r>
              <a:rPr spc="60" dirty="0">
                <a:cs typeface="Cambria"/>
              </a:rPr>
              <a:t> </a:t>
            </a:r>
            <a:r>
              <a:rPr spc="20" dirty="0">
                <a:cs typeface="Cambria"/>
              </a:rPr>
              <a:t>data;</a:t>
            </a:r>
            <a:r>
              <a:rPr spc="45" dirty="0">
                <a:cs typeface="Cambria"/>
              </a:rPr>
              <a:t> </a:t>
            </a:r>
            <a:r>
              <a:rPr spc="30" dirty="0">
                <a:cs typeface="Cambria"/>
              </a:rPr>
              <a:t>no</a:t>
            </a:r>
            <a:r>
              <a:rPr spc="60" dirty="0">
                <a:cs typeface="Cambria"/>
              </a:rPr>
              <a:t> </a:t>
            </a:r>
            <a:r>
              <a:rPr spc="55" dirty="0">
                <a:cs typeface="Cambria"/>
              </a:rPr>
              <a:t>manually</a:t>
            </a:r>
            <a:r>
              <a:rPr spc="15" dirty="0">
                <a:cs typeface="Cambria"/>
              </a:rPr>
              <a:t> </a:t>
            </a:r>
            <a:r>
              <a:rPr spc="25" dirty="0">
                <a:cs typeface="Cambria"/>
              </a:rPr>
              <a:t>labeled</a:t>
            </a:r>
            <a:r>
              <a:rPr spc="60" dirty="0">
                <a:cs typeface="Cambria"/>
              </a:rPr>
              <a:t> </a:t>
            </a:r>
            <a:r>
              <a:rPr spc="20" dirty="0">
                <a:cs typeface="Cambria"/>
              </a:rPr>
              <a:t>training</a:t>
            </a:r>
            <a:r>
              <a:rPr spc="40" dirty="0">
                <a:cs typeface="Cambria"/>
              </a:rPr>
              <a:t> </a:t>
            </a:r>
            <a:r>
              <a:rPr spc="25" dirty="0">
                <a:cs typeface="Cambria"/>
              </a:rPr>
              <a:t>data</a:t>
            </a:r>
            <a:endParaRPr dirty="0">
              <a:cs typeface="Cambria"/>
            </a:endParaRPr>
          </a:p>
          <a:p>
            <a:pPr marL="646430" lvl="1" indent="-174625">
              <a:spcBef>
                <a:spcPts val="245"/>
              </a:spcBef>
              <a:buFont typeface="Arial MT"/>
              <a:buChar char="•"/>
              <a:tabLst>
                <a:tab pos="189865" algn="l"/>
              </a:tabLst>
            </a:pPr>
            <a:r>
              <a:rPr spc="45" dirty="0">
                <a:cs typeface="Cambria"/>
              </a:rPr>
              <a:t>Limited</a:t>
            </a:r>
            <a:r>
              <a:rPr spc="30" dirty="0">
                <a:cs typeface="Cambria"/>
              </a:rPr>
              <a:t> </a:t>
            </a:r>
            <a:r>
              <a:rPr spc="35" dirty="0">
                <a:cs typeface="Cambria"/>
              </a:rPr>
              <a:t>work</a:t>
            </a:r>
            <a:r>
              <a:rPr spc="65" dirty="0">
                <a:cs typeface="Cambria"/>
              </a:rPr>
              <a:t> </a:t>
            </a:r>
            <a:r>
              <a:rPr spc="35" dirty="0">
                <a:cs typeface="Cambria"/>
              </a:rPr>
              <a:t>done</a:t>
            </a:r>
            <a:endParaRPr dirty="0">
              <a:cs typeface="Cambria"/>
            </a:endParaRPr>
          </a:p>
          <a:p>
            <a:pPr>
              <a:lnSpc>
                <a:spcPct val="100000"/>
              </a:lnSpc>
              <a:buClr>
                <a:srgbClr val="D30000"/>
              </a:buClr>
              <a:buFont typeface="Arial MT"/>
              <a:buChar char="•"/>
            </a:pPr>
            <a:endParaRPr dirty="0"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cs typeface="Arial Black"/>
              </a:rPr>
              <a:t>Semi-supervised</a:t>
            </a:r>
            <a:r>
              <a:rPr sz="2000" b="1" spc="-40" dirty="0">
                <a:cs typeface="Arial Black"/>
              </a:rPr>
              <a:t> </a:t>
            </a:r>
            <a:r>
              <a:rPr sz="2000" b="1" spc="-5" dirty="0">
                <a:cs typeface="Arial Black"/>
              </a:rPr>
              <a:t>approach</a:t>
            </a:r>
            <a:endParaRPr sz="2000" b="1" dirty="0">
              <a:cs typeface="Arial Black"/>
            </a:endParaRPr>
          </a:p>
          <a:p>
            <a:pPr marL="646430" lvl="1" indent="-174625">
              <a:spcBef>
                <a:spcPts val="250"/>
              </a:spcBef>
              <a:buFont typeface="Arial MT"/>
              <a:buChar char="•"/>
              <a:tabLst>
                <a:tab pos="189865" algn="l"/>
              </a:tabLst>
            </a:pPr>
            <a:r>
              <a:rPr spc="75" dirty="0">
                <a:cs typeface="Cambria"/>
              </a:rPr>
              <a:t>Assuming</a:t>
            </a:r>
            <a:r>
              <a:rPr spc="90" dirty="0">
                <a:cs typeface="Cambria"/>
              </a:rPr>
              <a:t> </a:t>
            </a:r>
            <a:r>
              <a:rPr dirty="0">
                <a:cs typeface="Cambria"/>
              </a:rPr>
              <a:t>the</a:t>
            </a:r>
            <a:r>
              <a:rPr spc="45" dirty="0">
                <a:cs typeface="Cambria"/>
              </a:rPr>
              <a:t> </a:t>
            </a:r>
            <a:r>
              <a:rPr spc="30" dirty="0">
                <a:cs typeface="Cambria"/>
              </a:rPr>
              <a:t>availability</a:t>
            </a:r>
            <a:r>
              <a:rPr spc="20" dirty="0">
                <a:cs typeface="Cambria"/>
              </a:rPr>
              <a:t> </a:t>
            </a:r>
            <a:r>
              <a:rPr spc="40" dirty="0">
                <a:cs typeface="Cambria"/>
              </a:rPr>
              <a:t>of</a:t>
            </a:r>
            <a:r>
              <a:rPr spc="70" dirty="0">
                <a:cs typeface="Cambria"/>
              </a:rPr>
              <a:t> </a:t>
            </a:r>
            <a:r>
              <a:rPr spc="20" dirty="0">
                <a:cs typeface="Cambria"/>
              </a:rPr>
              <a:t>a</a:t>
            </a:r>
            <a:r>
              <a:rPr spc="50" dirty="0">
                <a:cs typeface="Cambria"/>
              </a:rPr>
              <a:t> </a:t>
            </a:r>
            <a:r>
              <a:rPr spc="-25" dirty="0">
                <a:cs typeface="Cambria"/>
              </a:rPr>
              <a:t>set</a:t>
            </a:r>
            <a:r>
              <a:rPr spc="65" dirty="0">
                <a:cs typeface="Cambria"/>
              </a:rPr>
              <a:t> </a:t>
            </a:r>
            <a:r>
              <a:rPr spc="40" dirty="0">
                <a:cs typeface="Cambria"/>
              </a:rPr>
              <a:t>of</a:t>
            </a:r>
            <a:r>
              <a:rPr spc="80" dirty="0">
                <a:cs typeface="Cambria"/>
              </a:rPr>
              <a:t> </a:t>
            </a:r>
            <a:r>
              <a:rPr spc="55" dirty="0">
                <a:cs typeface="Cambria"/>
              </a:rPr>
              <a:t>manually</a:t>
            </a:r>
            <a:r>
              <a:rPr spc="40" dirty="0">
                <a:cs typeface="Cambria"/>
              </a:rPr>
              <a:t> </a:t>
            </a:r>
            <a:r>
              <a:rPr spc="25" dirty="0">
                <a:cs typeface="Cambria"/>
              </a:rPr>
              <a:t>labeled</a:t>
            </a:r>
            <a:r>
              <a:rPr spc="40" dirty="0">
                <a:cs typeface="Cambria"/>
              </a:rPr>
              <a:t> </a:t>
            </a:r>
            <a:r>
              <a:rPr spc="25" dirty="0">
                <a:cs typeface="Cambria"/>
              </a:rPr>
              <a:t>normal</a:t>
            </a:r>
            <a:r>
              <a:rPr spc="45" dirty="0">
                <a:cs typeface="Cambria"/>
              </a:rPr>
              <a:t> </a:t>
            </a:r>
            <a:r>
              <a:rPr spc="20" dirty="0">
                <a:cs typeface="Cambria"/>
              </a:rPr>
              <a:t>training</a:t>
            </a:r>
            <a:r>
              <a:rPr spc="60" dirty="0">
                <a:cs typeface="Cambria"/>
              </a:rPr>
              <a:t> </a:t>
            </a:r>
            <a:r>
              <a:rPr spc="25" dirty="0">
                <a:cs typeface="Cambria"/>
              </a:rPr>
              <a:t>data</a:t>
            </a:r>
            <a:endParaRPr dirty="0">
              <a:cs typeface="Cambria"/>
            </a:endParaRPr>
          </a:p>
          <a:p>
            <a:pPr marL="646430" lvl="1" indent="-174625">
              <a:spcBef>
                <a:spcPts val="245"/>
              </a:spcBef>
              <a:buFont typeface="Arial MT"/>
              <a:buChar char="•"/>
              <a:tabLst>
                <a:tab pos="189865" algn="l"/>
              </a:tabLst>
            </a:pPr>
            <a:r>
              <a:rPr b="1" i="1" spc="40" dirty="0">
                <a:cs typeface="Cambria"/>
              </a:rPr>
              <a:t>Most</a:t>
            </a:r>
            <a:r>
              <a:rPr b="1" i="1" spc="75" dirty="0">
                <a:cs typeface="Cambria"/>
              </a:rPr>
              <a:t> </a:t>
            </a:r>
            <a:r>
              <a:rPr b="1" i="1" spc="40" dirty="0">
                <a:cs typeface="Cambria"/>
              </a:rPr>
              <a:t>of </a:t>
            </a:r>
            <a:r>
              <a:rPr b="1" i="1" spc="-65" dirty="0">
                <a:cs typeface="Cambria"/>
              </a:rPr>
              <a:t>current</a:t>
            </a:r>
            <a:r>
              <a:rPr b="1" i="1" spc="75" dirty="0">
                <a:cs typeface="Cambria"/>
              </a:rPr>
              <a:t> </a:t>
            </a:r>
            <a:r>
              <a:rPr b="1" i="1" spc="-20" dirty="0">
                <a:cs typeface="Cambria"/>
              </a:rPr>
              <a:t>deep</a:t>
            </a:r>
            <a:r>
              <a:rPr b="1" i="1" spc="30" dirty="0">
                <a:cs typeface="Cambria"/>
              </a:rPr>
              <a:t> </a:t>
            </a:r>
            <a:r>
              <a:rPr b="1" i="1" spc="-25" dirty="0">
                <a:cs typeface="Cambria"/>
              </a:rPr>
              <a:t>methods</a:t>
            </a:r>
            <a:r>
              <a:rPr b="1" i="1" spc="100" dirty="0">
                <a:cs typeface="Cambria"/>
              </a:rPr>
              <a:t> </a:t>
            </a:r>
            <a:r>
              <a:rPr b="1" i="1" spc="5" dirty="0">
                <a:cs typeface="Cambria"/>
              </a:rPr>
              <a:t>belong</a:t>
            </a:r>
            <a:r>
              <a:rPr b="1" i="1" spc="75" dirty="0">
                <a:cs typeface="Cambria"/>
              </a:rPr>
              <a:t> </a:t>
            </a:r>
            <a:r>
              <a:rPr b="1" i="1" spc="-50" dirty="0">
                <a:cs typeface="Cambria"/>
              </a:rPr>
              <a:t>to</a:t>
            </a:r>
            <a:r>
              <a:rPr b="1" i="1" spc="90" dirty="0">
                <a:cs typeface="Cambria"/>
              </a:rPr>
              <a:t> </a:t>
            </a:r>
            <a:r>
              <a:rPr b="1" i="1" spc="-20" dirty="0">
                <a:cs typeface="Cambria"/>
              </a:rPr>
              <a:t>this</a:t>
            </a:r>
            <a:r>
              <a:rPr b="1" i="1" spc="80" dirty="0">
                <a:cs typeface="Cambria"/>
              </a:rPr>
              <a:t> </a:t>
            </a:r>
            <a:r>
              <a:rPr b="1" i="1" spc="-40" dirty="0">
                <a:cs typeface="Cambria"/>
              </a:rPr>
              <a:t>approach</a:t>
            </a:r>
            <a:endParaRPr i="1" dirty="0"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dirty="0"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cs typeface="Arial Black"/>
              </a:rPr>
              <a:t>Weakly-supervised</a:t>
            </a:r>
            <a:r>
              <a:rPr sz="2000" b="1" spc="-70" dirty="0">
                <a:cs typeface="Arial Black"/>
              </a:rPr>
              <a:t> </a:t>
            </a:r>
            <a:r>
              <a:rPr sz="2000" b="1" spc="-5" dirty="0">
                <a:cs typeface="Arial Black"/>
              </a:rPr>
              <a:t>approach</a:t>
            </a:r>
            <a:endParaRPr sz="2000" b="1" dirty="0">
              <a:cs typeface="Arial Black"/>
            </a:endParaRPr>
          </a:p>
          <a:p>
            <a:pPr marL="646430" marR="5080" lvl="1" indent="-173990">
              <a:lnSpc>
                <a:spcPct val="80000"/>
              </a:lnSpc>
              <a:spcBef>
                <a:spcPts val="730"/>
              </a:spcBef>
              <a:buFont typeface="Arial MT"/>
              <a:buChar char="•"/>
              <a:tabLst>
                <a:tab pos="189865" algn="l"/>
              </a:tabLst>
            </a:pPr>
            <a:r>
              <a:rPr spc="70" dirty="0">
                <a:cs typeface="Cambria"/>
              </a:rPr>
              <a:t>Assuming</a:t>
            </a:r>
            <a:r>
              <a:rPr spc="90" dirty="0">
                <a:cs typeface="Cambria"/>
              </a:rPr>
              <a:t> </a:t>
            </a:r>
            <a:r>
              <a:rPr spc="45" dirty="0">
                <a:cs typeface="Cambria"/>
              </a:rPr>
              <a:t>we</a:t>
            </a:r>
            <a:r>
              <a:rPr spc="65" dirty="0">
                <a:cs typeface="Cambria"/>
              </a:rPr>
              <a:t> </a:t>
            </a:r>
            <a:r>
              <a:rPr spc="45" dirty="0">
                <a:cs typeface="Cambria"/>
              </a:rPr>
              <a:t>have</a:t>
            </a:r>
            <a:r>
              <a:rPr spc="50" dirty="0">
                <a:cs typeface="Cambria"/>
              </a:rPr>
              <a:t> </a:t>
            </a:r>
            <a:r>
              <a:rPr spc="15" dirty="0">
                <a:cs typeface="Cambria"/>
              </a:rPr>
              <a:t>some</a:t>
            </a:r>
            <a:r>
              <a:rPr spc="65" dirty="0">
                <a:cs typeface="Cambria"/>
              </a:rPr>
              <a:t> </a:t>
            </a:r>
            <a:r>
              <a:rPr spc="10" dirty="0">
                <a:cs typeface="Cambria"/>
              </a:rPr>
              <a:t>labels</a:t>
            </a:r>
            <a:r>
              <a:rPr spc="35" dirty="0">
                <a:cs typeface="Cambria"/>
              </a:rPr>
              <a:t> </a:t>
            </a:r>
            <a:r>
              <a:rPr spc="10" dirty="0">
                <a:cs typeface="Cambria"/>
              </a:rPr>
              <a:t>for</a:t>
            </a:r>
            <a:r>
              <a:rPr spc="85" dirty="0">
                <a:cs typeface="Cambria"/>
              </a:rPr>
              <a:t> </a:t>
            </a:r>
            <a:r>
              <a:rPr spc="45" dirty="0">
                <a:cs typeface="Cambria"/>
              </a:rPr>
              <a:t>anomaly </a:t>
            </a:r>
            <a:r>
              <a:rPr spc="5" dirty="0">
                <a:cs typeface="Cambria"/>
              </a:rPr>
              <a:t>classes,</a:t>
            </a:r>
            <a:r>
              <a:rPr spc="70" dirty="0">
                <a:cs typeface="Cambria"/>
              </a:rPr>
              <a:t> </a:t>
            </a:r>
            <a:r>
              <a:rPr spc="10" dirty="0">
                <a:cs typeface="Cambria"/>
              </a:rPr>
              <a:t>yet</a:t>
            </a:r>
            <a:r>
              <a:rPr spc="70" dirty="0">
                <a:cs typeface="Cambria"/>
              </a:rPr>
              <a:t> </a:t>
            </a:r>
            <a:r>
              <a:rPr dirty="0">
                <a:cs typeface="Cambria"/>
              </a:rPr>
              <a:t>the</a:t>
            </a:r>
            <a:r>
              <a:rPr spc="65" dirty="0">
                <a:cs typeface="Cambria"/>
              </a:rPr>
              <a:t> </a:t>
            </a:r>
            <a:r>
              <a:rPr dirty="0">
                <a:cs typeface="Cambria"/>
              </a:rPr>
              <a:t>class</a:t>
            </a:r>
            <a:r>
              <a:rPr spc="55" dirty="0">
                <a:cs typeface="Cambria"/>
              </a:rPr>
              <a:t> </a:t>
            </a:r>
            <a:r>
              <a:rPr spc="10" dirty="0">
                <a:cs typeface="Cambria"/>
              </a:rPr>
              <a:t>labels</a:t>
            </a:r>
            <a:r>
              <a:rPr spc="35" dirty="0">
                <a:cs typeface="Cambria"/>
              </a:rPr>
              <a:t> </a:t>
            </a:r>
            <a:r>
              <a:rPr spc="-15" dirty="0">
                <a:cs typeface="Cambria"/>
              </a:rPr>
              <a:t>are</a:t>
            </a:r>
            <a:r>
              <a:rPr spc="130" dirty="0">
                <a:cs typeface="Cambria"/>
              </a:rPr>
              <a:t> </a:t>
            </a:r>
            <a:r>
              <a:rPr b="1" spc="-40" dirty="0">
                <a:cs typeface="Cambria"/>
              </a:rPr>
              <a:t>partial</a:t>
            </a:r>
            <a:r>
              <a:rPr b="1" spc="65" dirty="0">
                <a:cs typeface="Cambria"/>
              </a:rPr>
              <a:t> </a:t>
            </a:r>
            <a:r>
              <a:rPr spc="25" dirty="0">
                <a:cs typeface="Cambria"/>
              </a:rPr>
              <a:t>(i.e.,</a:t>
            </a:r>
            <a:r>
              <a:rPr spc="65" dirty="0">
                <a:cs typeface="Cambria"/>
              </a:rPr>
              <a:t> </a:t>
            </a:r>
            <a:r>
              <a:rPr spc="20" dirty="0">
                <a:cs typeface="Cambria"/>
              </a:rPr>
              <a:t>they</a:t>
            </a:r>
            <a:r>
              <a:rPr spc="70" dirty="0">
                <a:cs typeface="Cambria"/>
              </a:rPr>
              <a:t> </a:t>
            </a:r>
            <a:r>
              <a:rPr spc="60" dirty="0">
                <a:cs typeface="Cambria"/>
              </a:rPr>
              <a:t>do </a:t>
            </a:r>
            <a:r>
              <a:rPr spc="10" dirty="0">
                <a:cs typeface="Cambria"/>
              </a:rPr>
              <a:t>not </a:t>
            </a:r>
            <a:r>
              <a:rPr spc="-400" dirty="0">
                <a:cs typeface="Cambria"/>
              </a:rPr>
              <a:t> </a:t>
            </a:r>
            <a:r>
              <a:rPr spc="25" dirty="0">
                <a:cs typeface="Cambria"/>
              </a:rPr>
              <a:t>span</a:t>
            </a:r>
            <a:r>
              <a:rPr spc="60" dirty="0">
                <a:cs typeface="Cambria"/>
              </a:rPr>
              <a:t> </a:t>
            </a:r>
            <a:r>
              <a:rPr spc="5" dirty="0">
                <a:cs typeface="Cambria"/>
              </a:rPr>
              <a:t>the</a:t>
            </a:r>
            <a:r>
              <a:rPr spc="70" dirty="0">
                <a:cs typeface="Cambria"/>
              </a:rPr>
              <a:t> </a:t>
            </a:r>
            <a:r>
              <a:rPr spc="-10" dirty="0">
                <a:cs typeface="Cambria"/>
              </a:rPr>
              <a:t>entire</a:t>
            </a:r>
            <a:r>
              <a:rPr spc="70" dirty="0">
                <a:cs typeface="Cambria"/>
              </a:rPr>
              <a:t> </a:t>
            </a:r>
            <a:r>
              <a:rPr spc="-25" dirty="0">
                <a:cs typeface="Cambria"/>
              </a:rPr>
              <a:t>set</a:t>
            </a:r>
            <a:r>
              <a:rPr spc="70" dirty="0">
                <a:cs typeface="Cambria"/>
              </a:rPr>
              <a:t> </a:t>
            </a:r>
            <a:r>
              <a:rPr spc="40" dirty="0">
                <a:cs typeface="Cambria"/>
              </a:rPr>
              <a:t>of</a:t>
            </a:r>
            <a:r>
              <a:rPr spc="55" dirty="0">
                <a:cs typeface="Cambria"/>
              </a:rPr>
              <a:t> </a:t>
            </a:r>
            <a:r>
              <a:rPr spc="45" dirty="0">
                <a:cs typeface="Cambria"/>
              </a:rPr>
              <a:t>anomaly</a:t>
            </a:r>
            <a:r>
              <a:rPr spc="40" dirty="0">
                <a:cs typeface="Cambria"/>
              </a:rPr>
              <a:t> </a:t>
            </a:r>
            <a:r>
              <a:rPr spc="-5" dirty="0">
                <a:cs typeface="Cambria"/>
              </a:rPr>
              <a:t>class),</a:t>
            </a:r>
            <a:r>
              <a:rPr spc="95" dirty="0">
                <a:cs typeface="Cambria"/>
              </a:rPr>
              <a:t> </a:t>
            </a:r>
            <a:r>
              <a:rPr b="1" spc="-35" dirty="0">
                <a:cs typeface="Cambria"/>
              </a:rPr>
              <a:t>inexact</a:t>
            </a:r>
            <a:r>
              <a:rPr b="1" spc="65" dirty="0">
                <a:cs typeface="Cambria"/>
              </a:rPr>
              <a:t> </a:t>
            </a:r>
            <a:r>
              <a:rPr spc="25" dirty="0">
                <a:cs typeface="Cambria"/>
              </a:rPr>
              <a:t>(i.e.,</a:t>
            </a:r>
            <a:r>
              <a:rPr spc="75" dirty="0">
                <a:cs typeface="Cambria"/>
              </a:rPr>
              <a:t> </a:t>
            </a:r>
            <a:r>
              <a:rPr spc="10" dirty="0">
                <a:cs typeface="Cambria"/>
              </a:rPr>
              <a:t>coarse-grained</a:t>
            </a:r>
            <a:r>
              <a:rPr spc="85" dirty="0">
                <a:cs typeface="Cambria"/>
              </a:rPr>
              <a:t> </a:t>
            </a:r>
            <a:r>
              <a:rPr spc="5" dirty="0">
                <a:cs typeface="Cambria"/>
              </a:rPr>
              <a:t>labels),</a:t>
            </a:r>
            <a:r>
              <a:rPr spc="75" dirty="0">
                <a:cs typeface="Cambria"/>
              </a:rPr>
              <a:t> </a:t>
            </a:r>
            <a:r>
              <a:rPr spc="-5" dirty="0">
                <a:cs typeface="Cambria"/>
              </a:rPr>
              <a:t>or</a:t>
            </a:r>
            <a:r>
              <a:rPr spc="75" dirty="0">
                <a:cs typeface="Cambria"/>
              </a:rPr>
              <a:t> </a:t>
            </a:r>
            <a:r>
              <a:rPr b="1" spc="-50" dirty="0">
                <a:cs typeface="Cambria"/>
              </a:rPr>
              <a:t>inaccurate</a:t>
            </a:r>
            <a:r>
              <a:rPr b="1" spc="85" dirty="0">
                <a:cs typeface="Cambria"/>
              </a:rPr>
              <a:t> </a:t>
            </a:r>
            <a:r>
              <a:rPr spc="25" dirty="0">
                <a:cs typeface="Cambria"/>
              </a:rPr>
              <a:t>(i.e.,</a:t>
            </a:r>
            <a:r>
              <a:rPr spc="75" dirty="0">
                <a:cs typeface="Cambria"/>
              </a:rPr>
              <a:t> </a:t>
            </a:r>
            <a:r>
              <a:rPr spc="20" dirty="0">
                <a:cs typeface="Cambria"/>
              </a:rPr>
              <a:t>some </a:t>
            </a:r>
            <a:r>
              <a:rPr spc="25" dirty="0">
                <a:cs typeface="Cambria"/>
              </a:rPr>
              <a:t> </a:t>
            </a:r>
            <a:r>
              <a:rPr spc="50" dirty="0">
                <a:cs typeface="Cambria"/>
              </a:rPr>
              <a:t>given</a:t>
            </a:r>
            <a:r>
              <a:rPr spc="55" dirty="0">
                <a:cs typeface="Cambria"/>
              </a:rPr>
              <a:t> </a:t>
            </a:r>
            <a:r>
              <a:rPr spc="10" dirty="0">
                <a:cs typeface="Cambria"/>
              </a:rPr>
              <a:t>labels</a:t>
            </a:r>
            <a:r>
              <a:rPr spc="30" dirty="0">
                <a:cs typeface="Cambria"/>
              </a:rPr>
              <a:t> </a:t>
            </a:r>
            <a:r>
              <a:rPr spc="20" dirty="0">
                <a:cs typeface="Cambria"/>
              </a:rPr>
              <a:t>can</a:t>
            </a:r>
            <a:r>
              <a:rPr spc="35" dirty="0">
                <a:cs typeface="Cambria"/>
              </a:rPr>
              <a:t> </a:t>
            </a:r>
            <a:r>
              <a:rPr spc="-5" dirty="0">
                <a:cs typeface="Cambria"/>
              </a:rPr>
              <a:t>be</a:t>
            </a:r>
            <a:r>
              <a:rPr spc="60" dirty="0">
                <a:cs typeface="Cambria"/>
              </a:rPr>
              <a:t> </a:t>
            </a:r>
            <a:r>
              <a:rPr spc="-15" dirty="0">
                <a:cs typeface="Cambria"/>
              </a:rPr>
              <a:t>incorrect)</a:t>
            </a:r>
            <a:endParaRPr dirty="0">
              <a:cs typeface="Cambria"/>
            </a:endParaRPr>
          </a:p>
          <a:p>
            <a:pPr marL="646430" lvl="1" indent="-174625">
              <a:spcBef>
                <a:spcPts val="240"/>
              </a:spcBef>
              <a:buFont typeface="Arial MT"/>
              <a:buChar char="•"/>
              <a:tabLst>
                <a:tab pos="189865" algn="l"/>
              </a:tabLst>
            </a:pPr>
            <a:r>
              <a:rPr spc="45" dirty="0">
                <a:cs typeface="Cambria"/>
              </a:rPr>
              <a:t>Limited</a:t>
            </a:r>
            <a:r>
              <a:rPr spc="30" dirty="0">
                <a:cs typeface="Cambria"/>
              </a:rPr>
              <a:t> </a:t>
            </a:r>
            <a:r>
              <a:rPr spc="35" dirty="0">
                <a:cs typeface="Cambria"/>
              </a:rPr>
              <a:t>work</a:t>
            </a:r>
            <a:r>
              <a:rPr spc="65" dirty="0">
                <a:cs typeface="Cambria"/>
              </a:rPr>
              <a:t> </a:t>
            </a:r>
            <a:r>
              <a:rPr spc="35" dirty="0">
                <a:cs typeface="Cambria"/>
              </a:rPr>
              <a:t>done</a:t>
            </a:r>
            <a:endParaRPr dirty="0"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38200"/>
            <a:ext cx="881126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Supervision:</a:t>
            </a:r>
            <a:r>
              <a:rPr spc="65" dirty="0"/>
              <a:t> </a:t>
            </a:r>
            <a:r>
              <a:rPr spc="-10" dirty="0"/>
              <a:t>Application</a:t>
            </a:r>
            <a:r>
              <a:rPr spc="45" dirty="0"/>
              <a:t> </a:t>
            </a:r>
            <a:r>
              <a:rPr spc="-15" dirty="0"/>
              <a:t>Settings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2019716"/>
            <a:ext cx="10397490" cy="263918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lang="en-US"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Unsupervised:</a:t>
            </a:r>
            <a:r>
              <a:rPr lang="en-US" sz="2000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60" dirty="0"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en-US"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costly</a:t>
            </a:r>
            <a:r>
              <a:rPr lang="en-US" sz="20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r>
              <a:rPr lang="en-US"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en-US"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anomalies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6430" lvl="1" indent="-174625">
              <a:spcBef>
                <a:spcPts val="475"/>
              </a:spcBef>
              <a:buFont typeface="Arial MT"/>
              <a:buChar char="•"/>
              <a:tabLst>
                <a:tab pos="189865" algn="l"/>
              </a:tabLst>
            </a:pPr>
            <a:r>
              <a:rPr spc="55" dirty="0"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30" dirty="0">
                <a:latin typeface="Arial" panose="020B0604020202020204" pitchFamily="34" charset="0"/>
                <a:cs typeface="Arial" panose="020B0604020202020204" pitchFamily="34" charset="0"/>
              </a:rPr>
              <a:t>monitoring,</a:t>
            </a:r>
            <a:r>
              <a:rPr spc="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45" dirty="0">
                <a:latin typeface="Arial" panose="020B0604020202020204" pitchFamily="34" charset="0"/>
                <a:cs typeface="Arial" panose="020B0604020202020204" pitchFamily="34" charset="0"/>
              </a:rPr>
              <a:t>unusual</a:t>
            </a:r>
            <a:r>
              <a:rPr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" dirty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30" dirty="0"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r>
              <a:rPr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3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pc="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0" dirty="0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spc="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research,</a:t>
            </a:r>
            <a:r>
              <a:rPr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30000"/>
              </a:buClr>
              <a:buFont typeface="Arial MT"/>
              <a:buChar char="•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Semi-Supervised:</a:t>
            </a:r>
            <a:r>
              <a:rPr sz="20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Lots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b="1" spc="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sz="20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sz="20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easily</a:t>
            </a:r>
          </a:p>
          <a:p>
            <a:pPr marL="646430" lvl="1" indent="-174625">
              <a:spcBef>
                <a:spcPts val="475"/>
              </a:spcBef>
              <a:buFont typeface="Arial MT"/>
              <a:buChar char="•"/>
              <a:tabLst>
                <a:tab pos="189865" algn="l"/>
              </a:tabLst>
            </a:pPr>
            <a:r>
              <a:rPr spc="70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spc="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5" dirty="0">
                <a:latin typeface="Arial" panose="020B0604020202020204" pitchFamily="34" charset="0"/>
                <a:cs typeface="Arial" panose="020B0604020202020204" pitchFamily="34" charset="0"/>
              </a:rPr>
              <a:t>surveillance,</a:t>
            </a:r>
            <a:r>
              <a:rPr spc="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45" dirty="0">
                <a:latin typeface="Arial" panose="020B0604020202020204" pitchFamily="34" charset="0"/>
                <a:cs typeface="Arial" panose="020B0604020202020204" pitchFamily="34" charset="0"/>
              </a:rPr>
              <a:t>visual</a:t>
            </a:r>
            <a:r>
              <a:rPr spc="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" dirty="0">
                <a:latin typeface="Arial" panose="020B0604020202020204" pitchFamily="34" charset="0"/>
                <a:cs typeface="Arial" panose="020B0604020202020204" pitchFamily="34" charset="0"/>
              </a:rPr>
              <a:t>defect</a:t>
            </a:r>
            <a:r>
              <a:rPr spc="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" dirty="0">
                <a:latin typeface="Arial" panose="020B0604020202020204" pitchFamily="34" charset="0"/>
                <a:cs typeface="Arial" panose="020B0604020202020204" pitchFamily="34" charset="0"/>
              </a:rPr>
              <a:t>detection.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D30000"/>
              </a:buClr>
              <a:buFont typeface="Arial MT"/>
              <a:buChar char="•"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2735"/>
              </a:lnSpc>
            </a:pP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Weakly</a:t>
            </a:r>
            <a:r>
              <a:rPr sz="20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Supervised:</a:t>
            </a:r>
            <a:r>
              <a:rPr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20" dirty="0"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r>
              <a:rPr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 manually</a:t>
            </a:r>
            <a:r>
              <a:rPr sz="2000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labeled anomalies</a:t>
            </a:r>
            <a:r>
              <a:rPr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sz="20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it-IT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obtain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6430" lvl="1" indent="-174625">
              <a:spcBef>
                <a:spcPts val="470"/>
              </a:spcBef>
              <a:buFont typeface="Arial MT"/>
              <a:buChar char="•"/>
              <a:tabLst>
                <a:tab pos="189865" algn="l"/>
                <a:tab pos="2155825" algn="l"/>
              </a:tabLst>
            </a:pPr>
            <a:r>
              <a:rPr spc="40" dirty="0">
                <a:latin typeface="Arial" panose="020B0604020202020204" pitchFamily="34" charset="0"/>
                <a:cs typeface="Arial" panose="020B0604020202020204" pitchFamily="34" charset="0"/>
              </a:rPr>
              <a:t>Fraud</a:t>
            </a:r>
            <a:r>
              <a:rPr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" dirty="0">
                <a:latin typeface="Arial" panose="020B0604020202020204" pitchFamily="34" charset="0"/>
                <a:cs typeface="Arial" panose="020B0604020202020204" pitchFamily="34" charset="0"/>
              </a:rPr>
              <a:t>detection,</a:t>
            </a:r>
            <a:r>
              <a:rPr lang="it-IT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" dirty="0">
                <a:latin typeface="Arial" panose="020B0604020202020204" pitchFamily="34" charset="0"/>
                <a:cs typeface="Arial" panose="020B0604020202020204" pitchFamily="34" charset="0"/>
              </a:rPr>
              <a:t>intrusion</a:t>
            </a:r>
            <a:r>
              <a:rPr spc="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" dirty="0">
                <a:latin typeface="Arial" panose="020B0604020202020204" pitchFamily="34" charset="0"/>
                <a:cs typeface="Arial" panose="020B0604020202020204" pitchFamily="34" charset="0"/>
              </a:rPr>
              <a:t>detection,</a:t>
            </a:r>
            <a:r>
              <a:rPr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38200"/>
            <a:ext cx="5955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Part</a:t>
            </a:r>
            <a:r>
              <a:rPr spc="-20" dirty="0"/>
              <a:t> </a:t>
            </a:r>
            <a:r>
              <a:rPr dirty="0"/>
              <a:t>2:</a:t>
            </a:r>
            <a:r>
              <a:rPr spc="-40" dirty="0"/>
              <a:t> </a:t>
            </a:r>
            <a:r>
              <a:rPr dirty="0"/>
              <a:t>Methods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1905000"/>
            <a:ext cx="6251575" cy="27353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5" dirty="0">
                <a:solidFill>
                  <a:srgbClr val="800000"/>
                </a:solidFill>
                <a:latin typeface="Arial Black"/>
                <a:cs typeface="Arial Black"/>
              </a:rPr>
              <a:t>The</a:t>
            </a:r>
            <a:r>
              <a:rPr sz="2000" spc="1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800000"/>
                </a:solidFill>
                <a:latin typeface="Arial Black"/>
                <a:cs typeface="Arial Black"/>
              </a:rPr>
              <a:t>modeling</a:t>
            </a:r>
            <a:r>
              <a:rPr sz="2000" spc="4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800000"/>
                </a:solidFill>
                <a:latin typeface="Arial Black"/>
                <a:cs typeface="Arial Black"/>
              </a:rPr>
              <a:t>perspective</a:t>
            </a:r>
            <a:endParaRPr sz="2000" dirty="0">
              <a:solidFill>
                <a:srgbClr val="800000"/>
              </a:solidFill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spc="-10" dirty="0">
                <a:solidFill>
                  <a:srgbClr val="800000"/>
                </a:solidFill>
                <a:latin typeface="Arial Black"/>
                <a:cs typeface="Arial Black"/>
              </a:rPr>
              <a:t>Deep</a:t>
            </a:r>
            <a:r>
              <a:rPr sz="1700" spc="1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5" dirty="0">
                <a:solidFill>
                  <a:srgbClr val="800000"/>
                </a:solidFill>
                <a:latin typeface="Arial Black"/>
                <a:cs typeface="Arial Black"/>
              </a:rPr>
              <a:t>learning</a:t>
            </a:r>
            <a:r>
              <a:rPr sz="1700" spc="-3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800000"/>
                </a:solidFill>
                <a:latin typeface="Arial Black"/>
                <a:cs typeface="Arial Black"/>
              </a:rPr>
              <a:t>for</a:t>
            </a:r>
            <a:r>
              <a:rPr sz="1700" spc="-3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800000"/>
                </a:solidFill>
                <a:latin typeface="Arial Black"/>
                <a:cs typeface="Arial Black"/>
              </a:rPr>
              <a:t>feature</a:t>
            </a:r>
            <a:r>
              <a:rPr sz="1700" spc="-3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800000"/>
                </a:solidFill>
                <a:latin typeface="Arial Black"/>
                <a:cs typeface="Arial Black"/>
              </a:rPr>
              <a:t>extraction </a:t>
            </a:r>
            <a:endParaRPr sz="1700" dirty="0">
              <a:solidFill>
                <a:srgbClr val="800000"/>
              </a:solidFill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spc="5" dirty="0">
                <a:solidFill>
                  <a:srgbClr val="888888"/>
                </a:solidFill>
                <a:latin typeface="Arial Black"/>
                <a:cs typeface="Arial Black"/>
              </a:rPr>
              <a:t>Learning</a:t>
            </a:r>
            <a:r>
              <a:rPr sz="1700" spc="-10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888888"/>
                </a:solidFill>
                <a:latin typeface="Arial Black"/>
                <a:cs typeface="Arial Black"/>
              </a:rPr>
              <a:t>feature</a:t>
            </a:r>
            <a:r>
              <a:rPr sz="1700" spc="-2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representations</a:t>
            </a:r>
            <a:r>
              <a:rPr sz="1700" spc="-30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888888"/>
                </a:solidFill>
                <a:latin typeface="Arial Black"/>
                <a:cs typeface="Arial Black"/>
              </a:rPr>
              <a:t>of</a:t>
            </a:r>
            <a:r>
              <a:rPr sz="1700" spc="110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spc="10" dirty="0">
                <a:solidFill>
                  <a:srgbClr val="888888"/>
                </a:solidFill>
                <a:latin typeface="Arial Black"/>
                <a:cs typeface="Arial Black"/>
              </a:rPr>
              <a:t>normality</a:t>
            </a:r>
            <a:endParaRPr sz="1700" dirty="0"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spc="-5" dirty="0">
                <a:solidFill>
                  <a:srgbClr val="888888"/>
                </a:solidFill>
                <a:latin typeface="Arial Black"/>
                <a:cs typeface="Arial Black"/>
              </a:rPr>
              <a:t>End-to-end</a:t>
            </a:r>
            <a:r>
              <a:rPr sz="1700" spc="-1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anomaly</a:t>
            </a:r>
            <a:r>
              <a:rPr sz="1700" spc="10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score</a:t>
            </a:r>
            <a:r>
              <a:rPr sz="1700" spc="-10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spc="10" dirty="0">
                <a:solidFill>
                  <a:srgbClr val="888888"/>
                </a:solidFill>
                <a:latin typeface="Arial Black"/>
                <a:cs typeface="Arial Black"/>
              </a:rPr>
              <a:t>learning</a:t>
            </a:r>
            <a:endParaRPr sz="1700" dirty="0">
              <a:latin typeface="Arial Black"/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5" dirty="0">
                <a:solidFill>
                  <a:srgbClr val="888888"/>
                </a:solidFill>
                <a:latin typeface="Arial Black"/>
                <a:cs typeface="Arial Black"/>
              </a:rPr>
              <a:t>The</a:t>
            </a:r>
            <a:r>
              <a:rPr sz="2000" spc="3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888888"/>
                </a:solidFill>
                <a:latin typeface="Arial Black"/>
                <a:cs typeface="Arial Black"/>
              </a:rPr>
              <a:t>supervision</a:t>
            </a:r>
            <a:r>
              <a:rPr sz="2000" spc="3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888888"/>
                </a:solidFill>
                <a:latin typeface="Arial Black"/>
                <a:cs typeface="Arial Black"/>
              </a:rPr>
              <a:t>information</a:t>
            </a:r>
            <a:r>
              <a:rPr sz="2000" spc="3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888888"/>
                </a:solidFill>
                <a:latin typeface="Arial Black"/>
                <a:cs typeface="Arial Black"/>
              </a:rPr>
              <a:t>perspective</a:t>
            </a:r>
            <a:endParaRPr sz="2000" dirty="0"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Unsupervised</a:t>
            </a:r>
            <a:r>
              <a:rPr sz="1700" spc="-5" dirty="0">
                <a:solidFill>
                  <a:srgbClr val="888888"/>
                </a:solidFill>
                <a:latin typeface="Arial Black"/>
                <a:cs typeface="Arial Black"/>
              </a:rPr>
              <a:t> approach</a:t>
            </a:r>
            <a:endParaRPr sz="1700" dirty="0"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Weakly-supervised</a:t>
            </a:r>
            <a:r>
              <a:rPr sz="1700" spc="-5" dirty="0">
                <a:solidFill>
                  <a:srgbClr val="888888"/>
                </a:solidFill>
                <a:latin typeface="Arial Black"/>
                <a:cs typeface="Arial Black"/>
              </a:rPr>
              <a:t> approach</a:t>
            </a:r>
            <a:endParaRPr sz="1700" dirty="0"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spc="5" dirty="0">
                <a:solidFill>
                  <a:srgbClr val="888888"/>
                </a:solidFill>
                <a:latin typeface="Arial Black"/>
                <a:cs typeface="Arial Black"/>
              </a:rPr>
              <a:t>Semi-supervised</a:t>
            </a:r>
            <a:r>
              <a:rPr sz="1700" spc="-5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approach</a:t>
            </a:r>
            <a:endParaRPr sz="1700" dirty="0">
              <a:latin typeface="Arial Black"/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solidFill>
                  <a:srgbClr val="888888"/>
                </a:solidFill>
                <a:latin typeface="Arial Black"/>
                <a:cs typeface="Arial Black"/>
              </a:rPr>
              <a:t>Implementation</a:t>
            </a:r>
            <a:r>
              <a:rPr sz="2000" spc="80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888888"/>
                </a:solidFill>
                <a:latin typeface="Arial Black"/>
                <a:cs typeface="Arial Black"/>
              </a:rPr>
              <a:t>and</a:t>
            </a:r>
            <a:r>
              <a:rPr sz="2000" spc="3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888888"/>
                </a:solidFill>
                <a:latin typeface="Arial Black"/>
                <a:cs typeface="Arial Black"/>
              </a:rPr>
              <a:t>Evaluation</a:t>
            </a:r>
            <a:endParaRPr sz="20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81079"/>
            <a:ext cx="9131935" cy="54194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110"/>
              </a:lnSpc>
              <a:spcBef>
                <a:spcPts val="605"/>
              </a:spcBef>
            </a:pPr>
            <a:r>
              <a:rPr spc="-10" dirty="0"/>
              <a:t>Deep</a:t>
            </a:r>
            <a:r>
              <a:rPr spc="30" dirty="0"/>
              <a:t> </a:t>
            </a:r>
            <a:r>
              <a:rPr spc="15" dirty="0"/>
              <a:t>learning</a:t>
            </a:r>
            <a:r>
              <a:rPr spc="45" dirty="0"/>
              <a:t> </a:t>
            </a:r>
            <a:r>
              <a:rPr spc="-35" dirty="0"/>
              <a:t>for </a:t>
            </a:r>
            <a:r>
              <a:rPr spc="-1250" dirty="0"/>
              <a:t> </a:t>
            </a:r>
            <a:r>
              <a:rPr spc="-25" dirty="0"/>
              <a:t>feature</a:t>
            </a:r>
            <a:r>
              <a:rPr spc="80" dirty="0"/>
              <a:t> </a:t>
            </a:r>
            <a:r>
              <a:rPr spc="-15" dirty="0"/>
              <a:t>extraction</a:t>
            </a:r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8471482" y="2193016"/>
            <a:ext cx="3384550" cy="3091815"/>
            <a:chOff x="8816991" y="1977898"/>
            <a:chExt cx="3384550" cy="30918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6991" y="2317863"/>
              <a:ext cx="3205652" cy="27515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152887" y="1984248"/>
              <a:ext cx="2042160" cy="960755"/>
            </a:xfrm>
            <a:custGeom>
              <a:avLst/>
              <a:gdLst/>
              <a:ahLst/>
              <a:cxnLst/>
              <a:rect l="l" t="t" r="r" b="b"/>
              <a:pathLst>
                <a:path w="2042159" h="960755">
                  <a:moveTo>
                    <a:pt x="850900" y="789431"/>
                  </a:moveTo>
                  <a:lnTo>
                    <a:pt x="340359" y="789431"/>
                  </a:lnTo>
                  <a:lnTo>
                    <a:pt x="3175" y="960754"/>
                  </a:lnTo>
                  <a:lnTo>
                    <a:pt x="850900" y="789431"/>
                  </a:lnTo>
                  <a:close/>
                </a:path>
                <a:path w="2042159" h="960755">
                  <a:moveTo>
                    <a:pt x="1910587" y="0"/>
                  </a:moveTo>
                  <a:lnTo>
                    <a:pt x="131571" y="0"/>
                  </a:lnTo>
                  <a:lnTo>
                    <a:pt x="89993" y="6709"/>
                  </a:lnTo>
                  <a:lnTo>
                    <a:pt x="53876" y="25391"/>
                  </a:lnTo>
                  <a:lnTo>
                    <a:pt x="25391" y="53876"/>
                  </a:lnTo>
                  <a:lnTo>
                    <a:pt x="6709" y="89993"/>
                  </a:lnTo>
                  <a:lnTo>
                    <a:pt x="0" y="131572"/>
                  </a:lnTo>
                  <a:lnTo>
                    <a:pt x="0" y="657860"/>
                  </a:lnTo>
                  <a:lnTo>
                    <a:pt x="6709" y="699438"/>
                  </a:lnTo>
                  <a:lnTo>
                    <a:pt x="25391" y="735555"/>
                  </a:lnTo>
                  <a:lnTo>
                    <a:pt x="53876" y="764040"/>
                  </a:lnTo>
                  <a:lnTo>
                    <a:pt x="89993" y="782722"/>
                  </a:lnTo>
                  <a:lnTo>
                    <a:pt x="131571" y="789431"/>
                  </a:lnTo>
                  <a:lnTo>
                    <a:pt x="1910587" y="789431"/>
                  </a:lnTo>
                  <a:lnTo>
                    <a:pt x="1952166" y="782722"/>
                  </a:lnTo>
                  <a:lnTo>
                    <a:pt x="1988283" y="764040"/>
                  </a:lnTo>
                  <a:lnTo>
                    <a:pt x="2016768" y="735555"/>
                  </a:lnTo>
                  <a:lnTo>
                    <a:pt x="2035450" y="699438"/>
                  </a:lnTo>
                  <a:lnTo>
                    <a:pt x="2042159" y="657860"/>
                  </a:lnTo>
                  <a:lnTo>
                    <a:pt x="2042159" y="131572"/>
                  </a:lnTo>
                  <a:lnTo>
                    <a:pt x="2035450" y="89993"/>
                  </a:lnTo>
                  <a:lnTo>
                    <a:pt x="2016768" y="53876"/>
                  </a:lnTo>
                  <a:lnTo>
                    <a:pt x="1988283" y="25391"/>
                  </a:lnTo>
                  <a:lnTo>
                    <a:pt x="1952166" y="6709"/>
                  </a:lnTo>
                  <a:lnTo>
                    <a:pt x="1910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152887" y="1984248"/>
              <a:ext cx="2042160" cy="960755"/>
            </a:xfrm>
            <a:custGeom>
              <a:avLst/>
              <a:gdLst/>
              <a:ahLst/>
              <a:cxnLst/>
              <a:rect l="l" t="t" r="r" b="b"/>
              <a:pathLst>
                <a:path w="2042159" h="960755">
                  <a:moveTo>
                    <a:pt x="0" y="131572"/>
                  </a:moveTo>
                  <a:lnTo>
                    <a:pt x="6709" y="89993"/>
                  </a:lnTo>
                  <a:lnTo>
                    <a:pt x="25391" y="53876"/>
                  </a:lnTo>
                  <a:lnTo>
                    <a:pt x="53876" y="25391"/>
                  </a:lnTo>
                  <a:lnTo>
                    <a:pt x="89993" y="6709"/>
                  </a:lnTo>
                  <a:lnTo>
                    <a:pt x="131571" y="0"/>
                  </a:lnTo>
                  <a:lnTo>
                    <a:pt x="340359" y="0"/>
                  </a:lnTo>
                  <a:lnTo>
                    <a:pt x="850900" y="0"/>
                  </a:lnTo>
                  <a:lnTo>
                    <a:pt x="1910587" y="0"/>
                  </a:lnTo>
                  <a:lnTo>
                    <a:pt x="1952166" y="6709"/>
                  </a:lnTo>
                  <a:lnTo>
                    <a:pt x="1988283" y="25391"/>
                  </a:lnTo>
                  <a:lnTo>
                    <a:pt x="2016768" y="53876"/>
                  </a:lnTo>
                  <a:lnTo>
                    <a:pt x="2035450" y="89993"/>
                  </a:lnTo>
                  <a:lnTo>
                    <a:pt x="2042159" y="131572"/>
                  </a:lnTo>
                  <a:lnTo>
                    <a:pt x="2042159" y="460501"/>
                  </a:lnTo>
                  <a:lnTo>
                    <a:pt x="2042159" y="657860"/>
                  </a:lnTo>
                  <a:lnTo>
                    <a:pt x="2035450" y="699438"/>
                  </a:lnTo>
                  <a:lnTo>
                    <a:pt x="2016768" y="735555"/>
                  </a:lnTo>
                  <a:lnTo>
                    <a:pt x="1988283" y="764040"/>
                  </a:lnTo>
                  <a:lnTo>
                    <a:pt x="1952166" y="782722"/>
                  </a:lnTo>
                  <a:lnTo>
                    <a:pt x="1910587" y="789431"/>
                  </a:lnTo>
                  <a:lnTo>
                    <a:pt x="850900" y="789431"/>
                  </a:lnTo>
                  <a:lnTo>
                    <a:pt x="3175" y="960754"/>
                  </a:lnTo>
                  <a:lnTo>
                    <a:pt x="340359" y="789431"/>
                  </a:lnTo>
                  <a:lnTo>
                    <a:pt x="131571" y="789431"/>
                  </a:lnTo>
                  <a:lnTo>
                    <a:pt x="89993" y="782722"/>
                  </a:lnTo>
                  <a:lnTo>
                    <a:pt x="53876" y="764040"/>
                  </a:lnTo>
                  <a:lnTo>
                    <a:pt x="25391" y="735555"/>
                  </a:lnTo>
                  <a:lnTo>
                    <a:pt x="6709" y="699438"/>
                  </a:lnTo>
                  <a:lnTo>
                    <a:pt x="0" y="657860"/>
                  </a:lnTo>
                  <a:lnTo>
                    <a:pt x="0" y="460501"/>
                  </a:lnTo>
                  <a:lnTo>
                    <a:pt x="0" y="131572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963208" y="2292406"/>
            <a:ext cx="173228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Working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purely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as</a:t>
            </a:r>
            <a:endParaRPr sz="1800" dirty="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sz="1800" b="1" spc="-15" dirty="0">
                <a:latin typeface="Calibri"/>
                <a:cs typeface="Calibri"/>
              </a:rPr>
              <a:t>feature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extraction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0267" y="1541959"/>
            <a:ext cx="795210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Leveraging</a:t>
            </a: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deep</a:t>
            </a:r>
            <a:r>
              <a:rPr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it-IT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dimensional</a:t>
            </a:r>
            <a:r>
              <a:rPr lang="en-US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2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  <a:r>
              <a:rPr lang="en-US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5" dirty="0">
                <a:latin typeface="Arial" panose="020B0604020202020204" pitchFamily="34" charset="0"/>
                <a:cs typeface="Arial" panose="020B0604020202020204" pitchFamily="34" charset="0"/>
              </a:rPr>
              <a:t>anomaly measures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5743" y="1524000"/>
            <a:ext cx="101600" cy="307777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>
                <a:solidFill>
                  <a:srgbClr val="005A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0267" y="1834262"/>
            <a:ext cx="77577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0267" y="2091117"/>
            <a:ext cx="7673340" cy="859338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646430" lvl="1" indent="-174625">
              <a:spcBef>
                <a:spcPts val="229"/>
              </a:spcBef>
              <a:buFont typeface="Arial MT"/>
              <a:buChar char="•"/>
              <a:tabLst>
                <a:tab pos="189865" algn="l"/>
              </a:tabLst>
            </a:pPr>
            <a:r>
              <a:rPr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spc="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spc="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spc="7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spc="1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spc="4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</a:t>
            </a:r>
            <a:r>
              <a:rPr spc="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disjointed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6430" marR="186055" lvl="1" indent="-173990">
              <a:lnSpc>
                <a:spcPct val="80000"/>
              </a:lnSpc>
              <a:spcBef>
                <a:spcPts val="700"/>
              </a:spcBef>
              <a:buFont typeface="Arial MT"/>
              <a:buChar char="•"/>
              <a:tabLst>
                <a:tab pos="189865" algn="l"/>
              </a:tabLst>
            </a:pPr>
            <a:r>
              <a:rPr b="1" spc="1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</a:t>
            </a:r>
            <a:r>
              <a:rPr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</a:t>
            </a:r>
            <a:r>
              <a:rPr spc="7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preserve</a:t>
            </a:r>
            <a:r>
              <a:rPr spc="7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discriminative </a:t>
            </a:r>
            <a:r>
              <a:rPr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spc="10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</a:t>
            </a:r>
            <a:r>
              <a:rPr spc="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</a:t>
            </a:r>
            <a:r>
              <a:rPr spc="7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</a:t>
            </a:r>
            <a:r>
              <a:rPr spc="1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3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spc="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049" y="3046658"/>
            <a:ext cx="3205652" cy="1147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160"/>
              </a:lnSpc>
              <a:spcBef>
                <a:spcPts val="90"/>
              </a:spcBef>
              <a:tabLst>
                <a:tab pos="469265" algn="l"/>
              </a:tabLst>
            </a:pPr>
            <a:endParaRPr lang="en-US" dirty="0">
              <a:solidFill>
                <a:srgbClr val="005A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2160"/>
              </a:lnSpc>
              <a:spcBef>
                <a:spcPts val="90"/>
              </a:spcBef>
              <a:tabLst>
                <a:tab pos="469265" algn="l"/>
              </a:tabLs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r>
              <a:rPr lang="en-US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it-IT" b="1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2160"/>
              </a:lnSpc>
              <a:spcBef>
                <a:spcPts val="90"/>
              </a:spcBef>
              <a:tabLst>
                <a:tab pos="469265" algn="l"/>
              </a:tabLst>
            </a:pPr>
            <a:r>
              <a:rPr spc="-10" dirty="0">
                <a:solidFill>
                  <a:srgbClr val="D3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	</a:t>
            </a:r>
            <a:r>
              <a:rPr spc="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spc="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𝓧</a:t>
            </a:r>
            <a:r>
              <a:rPr spc="10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>
              <a:lnSpc>
                <a:spcPts val="2160"/>
              </a:lnSpc>
            </a:pPr>
            <a:r>
              <a:rPr spc="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formulated</a:t>
            </a:r>
            <a:r>
              <a:rPr spc="3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22ABB979-537E-C4DC-C101-882ACF147723}"/>
              </a:ext>
            </a:extLst>
          </p:cNvPr>
          <p:cNvGrpSpPr/>
          <p:nvPr/>
        </p:nvGrpSpPr>
        <p:grpSpPr>
          <a:xfrm>
            <a:off x="3375010" y="3583846"/>
            <a:ext cx="4987271" cy="578363"/>
            <a:chOff x="3265809" y="3308686"/>
            <a:chExt cx="4987271" cy="578363"/>
          </a:xfrm>
        </p:grpSpPr>
        <p:sp>
          <p:nvSpPr>
            <p:cNvPr id="8" name="object 8"/>
            <p:cNvSpPr/>
            <p:nvPr/>
          </p:nvSpPr>
          <p:spPr>
            <a:xfrm>
              <a:off x="3265809" y="3364646"/>
              <a:ext cx="1540510" cy="235585"/>
            </a:xfrm>
            <a:custGeom>
              <a:avLst/>
              <a:gdLst/>
              <a:ahLst/>
              <a:cxnLst/>
              <a:rect l="l" t="t" r="r" b="b"/>
              <a:pathLst>
                <a:path w="1540510" h="235585">
                  <a:moveTo>
                    <a:pt x="1464945" y="0"/>
                  </a:moveTo>
                  <a:lnTo>
                    <a:pt x="1461770" y="0"/>
                  </a:lnTo>
                  <a:lnTo>
                    <a:pt x="1461770" y="9398"/>
                  </a:lnTo>
                  <a:lnTo>
                    <a:pt x="1463548" y="9398"/>
                  </a:lnTo>
                  <a:lnTo>
                    <a:pt x="1472023" y="9991"/>
                  </a:lnTo>
                  <a:lnTo>
                    <a:pt x="1501134" y="39655"/>
                  </a:lnTo>
                  <a:lnTo>
                    <a:pt x="1501775" y="49656"/>
                  </a:lnTo>
                  <a:lnTo>
                    <a:pt x="1501775" y="55372"/>
                  </a:lnTo>
                  <a:lnTo>
                    <a:pt x="1500886" y="62484"/>
                  </a:lnTo>
                  <a:lnTo>
                    <a:pt x="1497584" y="79502"/>
                  </a:lnTo>
                  <a:lnTo>
                    <a:pt x="1496822" y="85471"/>
                  </a:lnTo>
                  <a:lnTo>
                    <a:pt x="1496822" y="96139"/>
                  </a:lnTo>
                  <a:lnTo>
                    <a:pt x="1498853" y="101854"/>
                  </a:lnTo>
                  <a:lnTo>
                    <a:pt x="1503045" y="106299"/>
                  </a:lnTo>
                  <a:lnTo>
                    <a:pt x="1507109" y="110871"/>
                  </a:lnTo>
                  <a:lnTo>
                    <a:pt x="1512062" y="114173"/>
                  </a:lnTo>
                  <a:lnTo>
                    <a:pt x="1517650" y="116331"/>
                  </a:lnTo>
                  <a:lnTo>
                    <a:pt x="1517650" y="118491"/>
                  </a:lnTo>
                  <a:lnTo>
                    <a:pt x="1512062" y="120650"/>
                  </a:lnTo>
                  <a:lnTo>
                    <a:pt x="1507109" y="123952"/>
                  </a:lnTo>
                  <a:lnTo>
                    <a:pt x="1503045" y="128524"/>
                  </a:lnTo>
                  <a:lnTo>
                    <a:pt x="1498853" y="132969"/>
                  </a:lnTo>
                  <a:lnTo>
                    <a:pt x="1496822" y="138684"/>
                  </a:lnTo>
                  <a:lnTo>
                    <a:pt x="1496822" y="149352"/>
                  </a:lnTo>
                  <a:lnTo>
                    <a:pt x="1497584" y="155321"/>
                  </a:lnTo>
                  <a:lnTo>
                    <a:pt x="1500886" y="172339"/>
                  </a:lnTo>
                  <a:lnTo>
                    <a:pt x="1501775" y="179450"/>
                  </a:lnTo>
                  <a:lnTo>
                    <a:pt x="1501775" y="185166"/>
                  </a:lnTo>
                  <a:lnTo>
                    <a:pt x="1501134" y="195574"/>
                  </a:lnTo>
                  <a:lnTo>
                    <a:pt x="1472023" y="225613"/>
                  </a:lnTo>
                  <a:lnTo>
                    <a:pt x="1463548" y="226187"/>
                  </a:lnTo>
                  <a:lnTo>
                    <a:pt x="1461770" y="226187"/>
                  </a:lnTo>
                  <a:lnTo>
                    <a:pt x="1461770" y="235585"/>
                  </a:lnTo>
                  <a:lnTo>
                    <a:pt x="1464945" y="235585"/>
                  </a:lnTo>
                  <a:lnTo>
                    <a:pt x="1478518" y="234610"/>
                  </a:lnTo>
                  <a:lnTo>
                    <a:pt x="1514639" y="215118"/>
                  </a:lnTo>
                  <a:lnTo>
                    <a:pt x="1522729" y="183006"/>
                  </a:lnTo>
                  <a:lnTo>
                    <a:pt x="1522729" y="176149"/>
                  </a:lnTo>
                  <a:lnTo>
                    <a:pt x="1521840" y="168402"/>
                  </a:lnTo>
                  <a:lnTo>
                    <a:pt x="1519809" y="159639"/>
                  </a:lnTo>
                  <a:lnTo>
                    <a:pt x="1517903" y="150875"/>
                  </a:lnTo>
                  <a:lnTo>
                    <a:pt x="1516888" y="145034"/>
                  </a:lnTo>
                  <a:lnTo>
                    <a:pt x="1516888" y="136398"/>
                  </a:lnTo>
                  <a:lnTo>
                    <a:pt x="1518920" y="131825"/>
                  </a:lnTo>
                  <a:lnTo>
                    <a:pt x="1522857" y="128270"/>
                  </a:lnTo>
                  <a:lnTo>
                    <a:pt x="1526666" y="124587"/>
                  </a:lnTo>
                  <a:lnTo>
                    <a:pt x="1532636" y="122681"/>
                  </a:lnTo>
                  <a:lnTo>
                    <a:pt x="1540510" y="122428"/>
                  </a:lnTo>
                  <a:lnTo>
                    <a:pt x="1540510" y="112395"/>
                  </a:lnTo>
                  <a:lnTo>
                    <a:pt x="1532636" y="112141"/>
                  </a:lnTo>
                  <a:lnTo>
                    <a:pt x="1526666" y="110236"/>
                  </a:lnTo>
                  <a:lnTo>
                    <a:pt x="1522857" y="106553"/>
                  </a:lnTo>
                  <a:lnTo>
                    <a:pt x="1518920" y="102997"/>
                  </a:lnTo>
                  <a:lnTo>
                    <a:pt x="1516888" y="98425"/>
                  </a:lnTo>
                  <a:lnTo>
                    <a:pt x="1516888" y="89789"/>
                  </a:lnTo>
                  <a:lnTo>
                    <a:pt x="1517903" y="83947"/>
                  </a:lnTo>
                  <a:lnTo>
                    <a:pt x="1519809" y="75184"/>
                  </a:lnTo>
                  <a:lnTo>
                    <a:pt x="1521840" y="66421"/>
                  </a:lnTo>
                  <a:lnTo>
                    <a:pt x="1522729" y="58674"/>
                  </a:lnTo>
                  <a:lnTo>
                    <a:pt x="1522729" y="51816"/>
                  </a:lnTo>
                  <a:lnTo>
                    <a:pt x="1521827" y="39766"/>
                  </a:lnTo>
                  <a:lnTo>
                    <a:pt x="1500235" y="7715"/>
                  </a:lnTo>
                  <a:lnTo>
                    <a:pt x="1478518" y="1047"/>
                  </a:lnTo>
                  <a:lnTo>
                    <a:pt x="1464945" y="0"/>
                  </a:lnTo>
                  <a:close/>
                </a:path>
                <a:path w="1540510" h="235585">
                  <a:moveTo>
                    <a:pt x="78739" y="0"/>
                  </a:moveTo>
                  <a:lnTo>
                    <a:pt x="75564" y="0"/>
                  </a:lnTo>
                  <a:lnTo>
                    <a:pt x="61991" y="1047"/>
                  </a:lnTo>
                  <a:lnTo>
                    <a:pt x="25870" y="20524"/>
                  </a:lnTo>
                  <a:lnTo>
                    <a:pt x="17779" y="51689"/>
                  </a:lnTo>
                  <a:lnTo>
                    <a:pt x="17779" y="58547"/>
                  </a:lnTo>
                  <a:lnTo>
                    <a:pt x="18669" y="66293"/>
                  </a:lnTo>
                  <a:lnTo>
                    <a:pt x="20700" y="75056"/>
                  </a:lnTo>
                  <a:lnTo>
                    <a:pt x="22605" y="83820"/>
                  </a:lnTo>
                  <a:lnTo>
                    <a:pt x="23495" y="89662"/>
                  </a:lnTo>
                  <a:lnTo>
                    <a:pt x="23495" y="98298"/>
                  </a:lnTo>
                  <a:lnTo>
                    <a:pt x="21589" y="102870"/>
                  </a:lnTo>
                  <a:lnTo>
                    <a:pt x="17652" y="106425"/>
                  </a:lnTo>
                  <a:lnTo>
                    <a:pt x="13715" y="110109"/>
                  </a:lnTo>
                  <a:lnTo>
                    <a:pt x="7874" y="112014"/>
                  </a:lnTo>
                  <a:lnTo>
                    <a:pt x="0" y="112268"/>
                  </a:lnTo>
                  <a:lnTo>
                    <a:pt x="0" y="122300"/>
                  </a:lnTo>
                  <a:lnTo>
                    <a:pt x="7874" y="122555"/>
                  </a:lnTo>
                  <a:lnTo>
                    <a:pt x="13715" y="124460"/>
                  </a:lnTo>
                  <a:lnTo>
                    <a:pt x="17652" y="128143"/>
                  </a:lnTo>
                  <a:lnTo>
                    <a:pt x="21589" y="131699"/>
                  </a:lnTo>
                  <a:lnTo>
                    <a:pt x="23495" y="136271"/>
                  </a:lnTo>
                  <a:lnTo>
                    <a:pt x="23495" y="144906"/>
                  </a:lnTo>
                  <a:lnTo>
                    <a:pt x="22605" y="150749"/>
                  </a:lnTo>
                  <a:lnTo>
                    <a:pt x="20700" y="159512"/>
                  </a:lnTo>
                  <a:lnTo>
                    <a:pt x="18669" y="168275"/>
                  </a:lnTo>
                  <a:lnTo>
                    <a:pt x="17779" y="176022"/>
                  </a:lnTo>
                  <a:lnTo>
                    <a:pt x="17779" y="182880"/>
                  </a:lnTo>
                  <a:lnTo>
                    <a:pt x="18682" y="195355"/>
                  </a:lnTo>
                  <a:lnTo>
                    <a:pt x="40274" y="227994"/>
                  </a:lnTo>
                  <a:lnTo>
                    <a:pt x="75564" y="235585"/>
                  </a:lnTo>
                  <a:lnTo>
                    <a:pt x="78739" y="235585"/>
                  </a:lnTo>
                  <a:lnTo>
                    <a:pt x="78739" y="226187"/>
                  </a:lnTo>
                  <a:lnTo>
                    <a:pt x="76962" y="226187"/>
                  </a:lnTo>
                  <a:lnTo>
                    <a:pt x="68486" y="225613"/>
                  </a:lnTo>
                  <a:lnTo>
                    <a:pt x="39375" y="195574"/>
                  </a:lnTo>
                  <a:lnTo>
                    <a:pt x="38735" y="185166"/>
                  </a:lnTo>
                  <a:lnTo>
                    <a:pt x="38735" y="179324"/>
                  </a:lnTo>
                  <a:lnTo>
                    <a:pt x="39624" y="172212"/>
                  </a:lnTo>
                  <a:lnTo>
                    <a:pt x="42925" y="155194"/>
                  </a:lnTo>
                  <a:lnTo>
                    <a:pt x="43687" y="149225"/>
                  </a:lnTo>
                  <a:lnTo>
                    <a:pt x="43687" y="138556"/>
                  </a:lnTo>
                  <a:lnTo>
                    <a:pt x="41655" y="132842"/>
                  </a:lnTo>
                  <a:lnTo>
                    <a:pt x="37464" y="128397"/>
                  </a:lnTo>
                  <a:lnTo>
                    <a:pt x="33400" y="123825"/>
                  </a:lnTo>
                  <a:lnTo>
                    <a:pt x="28448" y="120523"/>
                  </a:lnTo>
                  <a:lnTo>
                    <a:pt x="22860" y="118364"/>
                  </a:lnTo>
                  <a:lnTo>
                    <a:pt x="22860" y="116205"/>
                  </a:lnTo>
                  <a:lnTo>
                    <a:pt x="28448" y="114046"/>
                  </a:lnTo>
                  <a:lnTo>
                    <a:pt x="33400" y="110743"/>
                  </a:lnTo>
                  <a:lnTo>
                    <a:pt x="37464" y="106172"/>
                  </a:lnTo>
                  <a:lnTo>
                    <a:pt x="41655" y="101727"/>
                  </a:lnTo>
                  <a:lnTo>
                    <a:pt x="43687" y="96012"/>
                  </a:lnTo>
                  <a:lnTo>
                    <a:pt x="43687" y="85343"/>
                  </a:lnTo>
                  <a:lnTo>
                    <a:pt x="42925" y="79375"/>
                  </a:lnTo>
                  <a:lnTo>
                    <a:pt x="39624" y="62356"/>
                  </a:lnTo>
                  <a:lnTo>
                    <a:pt x="38735" y="55245"/>
                  </a:lnTo>
                  <a:lnTo>
                    <a:pt x="38735" y="49530"/>
                  </a:lnTo>
                  <a:lnTo>
                    <a:pt x="39375" y="39548"/>
                  </a:lnTo>
                  <a:lnTo>
                    <a:pt x="68486" y="9991"/>
                  </a:lnTo>
                  <a:lnTo>
                    <a:pt x="76962" y="9398"/>
                  </a:lnTo>
                  <a:lnTo>
                    <a:pt x="78739" y="9398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375010" y="3308686"/>
              <a:ext cx="4878070" cy="578363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0"/>
                </a:spcBef>
                <a:tabLst>
                  <a:tab pos="1562100" algn="l"/>
                </a:tabLst>
              </a:pPr>
              <a:r>
                <a:rPr spc="2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𝒙</a:t>
              </a:r>
              <a:r>
                <a:rPr spc="37" baseline="-1532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spc="2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spc="-10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4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𝒙</a:t>
              </a:r>
              <a:r>
                <a:rPr spc="60" baseline="-1532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spc="4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spc="-10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-1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⋯</a:t>
              </a:r>
              <a:r>
                <a:rPr spc="-10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-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spc="-8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2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𝒙</a:t>
              </a:r>
              <a:r>
                <a:rPr spc="30" baseline="-1532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𝑁	</a:t>
              </a:r>
              <a:r>
                <a:rPr spc="-1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𝑤𝑖𝑡ℎ</a:t>
              </a:r>
              <a:r>
                <a:rPr spc="6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𝒙</a:t>
              </a:r>
              <a:r>
                <a:rPr baseline="-1532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𝒊</a:t>
              </a:r>
              <a:r>
                <a:rPr spc="427" baseline="-1532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-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∈</a:t>
              </a:r>
              <a:r>
                <a:rPr spc="13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7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ℝ</a:t>
              </a:r>
              <a:r>
                <a:rPr spc="112" baseline="26819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𝐷</a:t>
              </a:r>
              <a:r>
                <a:rPr spc="7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spc="6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-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spc="6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3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approach</a:t>
              </a:r>
              <a:r>
                <a:rPr spc="6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pc="-5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endParaRPr lang="it-IT"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8100">
                <a:lnSpc>
                  <a:spcPct val="100000"/>
                </a:lnSpc>
                <a:spcBef>
                  <a:spcPts val="90"/>
                </a:spcBef>
                <a:tabLst>
                  <a:tab pos="1562100" algn="l"/>
                </a:tabLst>
              </a:pPr>
              <a:r>
                <a:rPr lang="el-GR" spc="-10" dirty="0">
                  <a:latin typeface="Arial" panose="020B0604020202020204" pitchFamily="34" charset="0"/>
                  <a:cs typeface="Arial" panose="020B0604020202020204" pitchFamily="34" charset="0"/>
                </a:rPr>
                <a:t>𝒛</a:t>
              </a:r>
              <a:r>
                <a:rPr lang="el-GR" spc="14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l-GR" spc="-5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l-GR" spc="10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l-GR" spc="40" dirty="0">
                  <a:latin typeface="Arial" panose="020B0604020202020204" pitchFamily="34" charset="0"/>
                  <a:cs typeface="Arial" panose="020B0604020202020204" pitchFamily="34" charset="0"/>
                </a:rPr>
                <a:t>𝜙</a:t>
              </a:r>
              <a:r>
                <a:rPr lang="el-GR" spc="-2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l-GR" spc="-5" dirty="0">
                  <a:latin typeface="Arial" panose="020B0604020202020204" pitchFamily="34" charset="0"/>
                  <a:cs typeface="Arial" panose="020B0604020202020204" pitchFamily="34" charset="0"/>
                </a:rPr>
                <a:t>𝒙;</a:t>
              </a:r>
              <a:r>
                <a:rPr lang="el-GR" spc="-10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l-GR" spc="10" dirty="0"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lang="el-GR" spc="-5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l-GR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91996" y="4263339"/>
            <a:ext cx="9723603" cy="104772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5934">
              <a:lnSpc>
                <a:spcPts val="1875"/>
              </a:lnSpc>
              <a:spcBef>
                <a:spcPts val="110"/>
              </a:spcBef>
            </a:pP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" dirty="0">
                <a:latin typeface="Arial" panose="020B0604020202020204" pitchFamily="34" charset="0"/>
                <a:cs typeface="Arial" panose="020B0604020202020204" pitchFamily="34" charset="0"/>
              </a:rPr>
              <a:t>𝜙:</a:t>
            </a:r>
            <a:r>
              <a:rPr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355" dirty="0">
                <a:latin typeface="Arial" panose="020B0604020202020204" pitchFamily="34" charset="0"/>
                <a:cs typeface="Arial" panose="020B0604020202020204" pitchFamily="34" charset="0"/>
              </a:rPr>
              <a:t>𝑌</a:t>
            </a:r>
            <a:r>
              <a:rPr spc="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𝒵</a:t>
            </a:r>
            <a:r>
              <a:rPr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deep-neural-network-based</a:t>
            </a:r>
            <a:r>
              <a:rPr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2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mapping,</a:t>
            </a:r>
            <a:r>
              <a:rPr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it-IT" spc="-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5934">
              <a:lnSpc>
                <a:spcPts val="1875"/>
              </a:lnSpc>
              <a:spcBef>
                <a:spcPts val="110"/>
              </a:spcBef>
            </a:pP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𝒵</a:t>
            </a:r>
            <a:r>
              <a:rPr spc="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∈</a:t>
            </a:r>
            <a:r>
              <a:rPr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5" dirty="0">
                <a:latin typeface="Arial" panose="020B0604020202020204" pitchFamily="34" charset="0"/>
                <a:cs typeface="Arial" panose="020B0604020202020204" pitchFamily="34" charset="0"/>
              </a:rPr>
              <a:t>ℝ</a:t>
            </a:r>
            <a:r>
              <a:rPr spc="37" baseline="28985" dirty="0">
                <a:latin typeface="Arial" panose="020B0604020202020204" pitchFamily="34" charset="0"/>
                <a:cs typeface="Arial" panose="020B0604020202020204" pitchFamily="34" charset="0"/>
              </a:rPr>
              <a:t>𝐾</a:t>
            </a:r>
            <a:r>
              <a:rPr spc="292" baseline="289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(𝐾</a:t>
            </a:r>
            <a:r>
              <a:rPr spc="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≪</a:t>
            </a:r>
            <a:r>
              <a:rPr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0" dirty="0">
                <a:latin typeface="Arial" panose="020B0604020202020204" pitchFamily="34" charset="0"/>
                <a:cs typeface="Arial" panose="020B0604020202020204" pitchFamily="34" charset="0"/>
              </a:rPr>
              <a:t>𝐷)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>
              <a:lnSpc>
                <a:spcPts val="2115"/>
              </a:lnSpc>
              <a:tabLst>
                <a:tab pos="507365" algn="l"/>
              </a:tabLst>
            </a:pPr>
            <a:r>
              <a:rPr spc="-10" dirty="0">
                <a:solidFill>
                  <a:srgbClr val="D3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	</a:t>
            </a:r>
            <a:r>
              <a:rPr spc="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pc="5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spc="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measure,</a:t>
            </a:r>
            <a:r>
              <a:rPr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i.e.,</a:t>
            </a:r>
            <a:r>
              <a:rPr spc="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𝒇</a:t>
            </a:r>
            <a:r>
              <a:rPr spc="6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4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b="1" spc="4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b="1" spc="4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b="1" spc="9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r>
              <a:rPr b="1" spc="3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b="1" spc="8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4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𝝓</a:t>
            </a:r>
            <a:r>
              <a:rPr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pc="4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pc="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0">
              <a:lnSpc>
                <a:spcPts val="2160"/>
              </a:lnSpc>
            </a:pPr>
            <a:r>
              <a:rPr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spc="9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</a:t>
            </a:r>
            <a:r>
              <a:rPr spc="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4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spc="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spc="6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pc="5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</a:t>
            </a:r>
            <a:r>
              <a:rPr spc="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4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spc="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  <a:endParaRPr lang="it-IT" spc="-15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DF061-7525-6F03-00D0-6B3BC147D775}"/>
              </a:ext>
            </a:extLst>
          </p:cNvPr>
          <p:cNvSpPr txBox="1"/>
          <p:nvPr/>
        </p:nvSpPr>
        <p:spPr>
          <a:xfrm>
            <a:off x="707542" y="5638800"/>
            <a:ext cx="9884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3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b="1" spc="-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directions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-15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en-US" sz="1800" spc="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-5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sz="18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US" sz="1800" spc="-10" dirty="0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en-US" sz="1800" spc="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-15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sz="1800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-10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n-US" sz="1800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-2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sz="1800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-20" dirty="0">
                <a:latin typeface="Arial" panose="020B0604020202020204" pitchFamily="34" charset="0"/>
                <a:cs typeface="Arial" panose="020B0604020202020204" pitchFamily="34" charset="0"/>
              </a:rPr>
              <a:t>extractors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8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-5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18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-20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en-US" sz="18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-2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48094"/>
            <a:ext cx="97478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Using</a:t>
            </a:r>
            <a:r>
              <a:rPr dirty="0"/>
              <a:t> </a:t>
            </a:r>
            <a:r>
              <a:rPr spc="5" dirty="0"/>
              <a:t>pre-trained</a:t>
            </a:r>
            <a:r>
              <a:rPr spc="50" dirty="0"/>
              <a:t> </a:t>
            </a:r>
            <a:r>
              <a:rPr spc="-10" dirty="0"/>
              <a:t>models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2093467"/>
            <a:ext cx="32372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cs typeface="Arial Black"/>
              </a:rPr>
              <a:t>General</a:t>
            </a:r>
            <a:r>
              <a:rPr b="1" spc="-60" dirty="0">
                <a:cs typeface="Arial Black"/>
              </a:rPr>
              <a:t> </a:t>
            </a:r>
            <a:r>
              <a:rPr b="1" dirty="0">
                <a:cs typeface="Arial Black"/>
              </a:rPr>
              <a:t>framework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0590" y="2520442"/>
            <a:ext cx="5234940" cy="8782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69900" marR="5080" indent="-457200" algn="just">
              <a:lnSpc>
                <a:spcPts val="2160"/>
              </a:lnSpc>
              <a:spcBef>
                <a:spcPts val="365"/>
              </a:spcBef>
            </a:pPr>
            <a:r>
              <a:rPr spc="-10" dirty="0">
                <a:solidFill>
                  <a:srgbClr val="D30000"/>
                </a:solidFill>
                <a:cs typeface="Cambria"/>
              </a:rPr>
              <a:t>1.</a:t>
            </a:r>
            <a:r>
              <a:rPr lang="en-US" spc="-5" dirty="0">
                <a:solidFill>
                  <a:srgbClr val="D30000"/>
                </a:solidFill>
                <a:cs typeface="Cambria"/>
              </a:rPr>
              <a:t> </a:t>
            </a:r>
            <a:r>
              <a:rPr spc="-10" dirty="0">
                <a:solidFill>
                  <a:srgbClr val="404040"/>
                </a:solidFill>
                <a:cs typeface="Cambria"/>
              </a:rPr>
              <a:t>First </a:t>
            </a:r>
            <a:r>
              <a:rPr spc="15" dirty="0">
                <a:solidFill>
                  <a:srgbClr val="404040"/>
                </a:solidFill>
                <a:cs typeface="Cambria"/>
              </a:rPr>
              <a:t>use a </a:t>
            </a:r>
            <a:r>
              <a:rPr b="1" spc="-45" dirty="0">
                <a:solidFill>
                  <a:srgbClr val="800000"/>
                </a:solidFill>
                <a:cs typeface="Cambria"/>
              </a:rPr>
              <a:t>pre-trained </a:t>
            </a:r>
            <a:r>
              <a:rPr b="1" spc="-35" dirty="0">
                <a:solidFill>
                  <a:srgbClr val="800000"/>
                </a:solidFill>
                <a:cs typeface="Cambria"/>
              </a:rPr>
              <a:t>network </a:t>
            </a:r>
            <a:r>
              <a:rPr spc="-10" dirty="0">
                <a:solidFill>
                  <a:srgbClr val="800000"/>
                </a:solidFill>
                <a:cs typeface="Cambria Math"/>
              </a:rPr>
              <a:t>𝝓 </a:t>
            </a:r>
            <a:r>
              <a:rPr spc="35" dirty="0">
                <a:solidFill>
                  <a:srgbClr val="404040"/>
                </a:solidFill>
                <a:cs typeface="Cambria"/>
              </a:rPr>
              <a:t>such </a:t>
            </a:r>
            <a:r>
              <a:rPr spc="5" dirty="0">
                <a:solidFill>
                  <a:srgbClr val="404040"/>
                </a:solidFill>
                <a:cs typeface="Cambria"/>
              </a:rPr>
              <a:t>as </a:t>
            </a:r>
            <a:r>
              <a:rPr spc="10" dirty="0">
                <a:solidFill>
                  <a:srgbClr val="404040"/>
                </a:solidFill>
                <a:cs typeface="Cambria"/>
              </a:rPr>
              <a:t> </a:t>
            </a:r>
            <a:r>
              <a:rPr spc="85" dirty="0">
                <a:solidFill>
                  <a:srgbClr val="404040"/>
                </a:solidFill>
                <a:cs typeface="Cambria"/>
              </a:rPr>
              <a:t>AlexNet, </a:t>
            </a:r>
            <a:r>
              <a:rPr spc="220" dirty="0">
                <a:solidFill>
                  <a:srgbClr val="404040"/>
                </a:solidFill>
                <a:cs typeface="Cambria"/>
              </a:rPr>
              <a:t>VGG, </a:t>
            </a:r>
            <a:r>
              <a:rPr spc="55" dirty="0">
                <a:solidFill>
                  <a:srgbClr val="404040"/>
                </a:solidFill>
                <a:cs typeface="Cambria"/>
              </a:rPr>
              <a:t>and </a:t>
            </a:r>
            <a:r>
              <a:rPr spc="45" dirty="0">
                <a:solidFill>
                  <a:srgbClr val="404040"/>
                </a:solidFill>
                <a:cs typeface="Cambria"/>
              </a:rPr>
              <a:t>ResNet </a:t>
            </a:r>
            <a:r>
              <a:rPr spc="-5" dirty="0">
                <a:solidFill>
                  <a:srgbClr val="404040"/>
                </a:solidFill>
                <a:cs typeface="Cambria"/>
              </a:rPr>
              <a:t>to extract </a:t>
            </a:r>
            <a:r>
              <a:rPr spc="40" dirty="0">
                <a:solidFill>
                  <a:srgbClr val="404040"/>
                </a:solidFill>
                <a:cs typeface="Cambria"/>
              </a:rPr>
              <a:t>low- </a:t>
            </a:r>
            <a:r>
              <a:rPr spc="-430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dimensional</a:t>
            </a:r>
            <a:r>
              <a:rPr spc="12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features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 Math"/>
              </a:rPr>
              <a:t>𝒛</a:t>
            </a:r>
            <a:endParaRPr dirty="0"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3435637"/>
            <a:ext cx="5081905" cy="18017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ts val="2270"/>
              </a:lnSpc>
              <a:spcBef>
                <a:spcPts val="95"/>
              </a:spcBef>
              <a:tabLst>
                <a:tab pos="472440" algn="l"/>
              </a:tabLst>
            </a:pPr>
            <a:r>
              <a:rPr spc="-10" dirty="0">
                <a:solidFill>
                  <a:srgbClr val="D30000"/>
                </a:solidFill>
                <a:cs typeface="Cambria"/>
              </a:rPr>
              <a:t>2.</a:t>
            </a:r>
            <a:r>
              <a:rPr lang="it-IT" spc="-10" dirty="0">
                <a:solidFill>
                  <a:srgbClr val="D30000"/>
                </a:solidFill>
                <a:cs typeface="Cambria"/>
              </a:rPr>
              <a:t>  </a:t>
            </a:r>
            <a:r>
              <a:rPr spc="25" dirty="0">
                <a:solidFill>
                  <a:srgbClr val="404040"/>
                </a:solidFill>
                <a:cs typeface="Cambria"/>
              </a:rPr>
              <a:t>Then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60" dirty="0">
                <a:solidFill>
                  <a:srgbClr val="404040"/>
                </a:solidFill>
                <a:cs typeface="Cambria"/>
              </a:rPr>
              <a:t>apply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an</a:t>
            </a:r>
            <a:r>
              <a:rPr spc="45" dirty="0">
                <a:solidFill>
                  <a:srgbClr val="404040"/>
                </a:solidFill>
                <a:cs typeface="Cambria"/>
              </a:rPr>
              <a:t> anomaly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measure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800000"/>
                </a:solidFill>
                <a:cs typeface="Cambria Math"/>
              </a:rPr>
              <a:t>𝒇</a:t>
            </a:r>
            <a:r>
              <a:rPr spc="40" dirty="0">
                <a:solidFill>
                  <a:srgbClr val="00AF50"/>
                </a:solidFill>
                <a:cs typeface="Cambria Math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endParaRPr dirty="0">
              <a:cs typeface="Cambria"/>
            </a:endParaRPr>
          </a:p>
          <a:p>
            <a:pPr marL="472440">
              <a:lnSpc>
                <a:spcPts val="2270"/>
              </a:lnSpc>
            </a:pPr>
            <a:r>
              <a:rPr spc="15" dirty="0">
                <a:solidFill>
                  <a:srgbClr val="404040"/>
                </a:solidFill>
                <a:cs typeface="Cambria"/>
              </a:rPr>
              <a:t>calculate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anomaly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scores</a:t>
            </a:r>
            <a:endParaRPr dirty="0"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dirty="0"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b="1" spc="-5" dirty="0">
                <a:cs typeface="Arial Black"/>
              </a:rPr>
              <a:t>Applications</a:t>
            </a:r>
            <a:endParaRPr b="1" dirty="0">
              <a:cs typeface="Arial Black"/>
            </a:endParaRPr>
          </a:p>
          <a:p>
            <a:pPr marL="15240">
              <a:lnSpc>
                <a:spcPts val="2280"/>
              </a:lnSpc>
              <a:spcBef>
                <a:spcPts val="470"/>
              </a:spcBef>
            </a:pPr>
            <a:r>
              <a:rPr spc="20" dirty="0">
                <a:solidFill>
                  <a:srgbClr val="404040"/>
                </a:solidFill>
                <a:cs typeface="Cambria"/>
              </a:rPr>
              <a:t>This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approach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is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commonly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used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in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image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or</a:t>
            </a:r>
            <a:endParaRPr dirty="0">
              <a:cs typeface="Cambria"/>
            </a:endParaRPr>
          </a:p>
          <a:p>
            <a:pPr marL="15240">
              <a:lnSpc>
                <a:spcPts val="2280"/>
              </a:lnSpc>
            </a:pPr>
            <a:r>
              <a:rPr spc="50" dirty="0">
                <a:solidFill>
                  <a:srgbClr val="404040"/>
                </a:solidFill>
                <a:cs typeface="Cambria"/>
              </a:rPr>
              <a:t>video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anomaly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detection</a:t>
            </a:r>
            <a:endParaRPr dirty="0"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09383" y="1807464"/>
            <a:ext cx="4370808" cy="3994256"/>
            <a:chOff x="6809383" y="1807464"/>
            <a:chExt cx="4370808" cy="3994256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383" y="2279842"/>
              <a:ext cx="4144308" cy="35218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74151" y="1807464"/>
              <a:ext cx="2606040" cy="1249045"/>
            </a:xfrm>
            <a:custGeom>
              <a:avLst/>
              <a:gdLst/>
              <a:ahLst/>
              <a:cxnLst/>
              <a:rect l="l" t="t" r="r" b="b"/>
              <a:pathLst>
                <a:path w="2606040" h="1249045">
                  <a:moveTo>
                    <a:pt x="1204849" y="1082039"/>
                  </a:moveTo>
                  <a:lnTo>
                    <a:pt x="604393" y="1082039"/>
                  </a:lnTo>
                  <a:lnTo>
                    <a:pt x="0" y="1248537"/>
                  </a:lnTo>
                  <a:lnTo>
                    <a:pt x="1204849" y="1082039"/>
                  </a:lnTo>
                  <a:close/>
                </a:path>
                <a:path w="2606040" h="1249045">
                  <a:moveTo>
                    <a:pt x="2425573" y="0"/>
                  </a:moveTo>
                  <a:lnTo>
                    <a:pt x="384428" y="0"/>
                  </a:lnTo>
                  <a:lnTo>
                    <a:pt x="336498" y="6444"/>
                  </a:lnTo>
                  <a:lnTo>
                    <a:pt x="293421" y="24628"/>
                  </a:lnTo>
                  <a:lnTo>
                    <a:pt x="256921" y="52831"/>
                  </a:lnTo>
                  <a:lnTo>
                    <a:pt x="228717" y="89332"/>
                  </a:lnTo>
                  <a:lnTo>
                    <a:pt x="210533" y="132409"/>
                  </a:lnTo>
                  <a:lnTo>
                    <a:pt x="204089" y="180339"/>
                  </a:lnTo>
                  <a:lnTo>
                    <a:pt x="204089" y="901700"/>
                  </a:lnTo>
                  <a:lnTo>
                    <a:pt x="210533" y="949630"/>
                  </a:lnTo>
                  <a:lnTo>
                    <a:pt x="228717" y="992707"/>
                  </a:lnTo>
                  <a:lnTo>
                    <a:pt x="256921" y="1029208"/>
                  </a:lnTo>
                  <a:lnTo>
                    <a:pt x="293421" y="1057411"/>
                  </a:lnTo>
                  <a:lnTo>
                    <a:pt x="336498" y="1075595"/>
                  </a:lnTo>
                  <a:lnTo>
                    <a:pt x="384428" y="1082039"/>
                  </a:lnTo>
                  <a:lnTo>
                    <a:pt x="2425573" y="1082039"/>
                  </a:lnTo>
                  <a:lnTo>
                    <a:pt x="2473503" y="1075595"/>
                  </a:lnTo>
                  <a:lnTo>
                    <a:pt x="2516580" y="1057411"/>
                  </a:lnTo>
                  <a:lnTo>
                    <a:pt x="2553080" y="1029208"/>
                  </a:lnTo>
                  <a:lnTo>
                    <a:pt x="2581284" y="992707"/>
                  </a:lnTo>
                  <a:lnTo>
                    <a:pt x="2599468" y="949630"/>
                  </a:lnTo>
                  <a:lnTo>
                    <a:pt x="2605913" y="901700"/>
                  </a:lnTo>
                  <a:lnTo>
                    <a:pt x="2605913" y="180339"/>
                  </a:lnTo>
                  <a:lnTo>
                    <a:pt x="2599468" y="132409"/>
                  </a:lnTo>
                  <a:lnTo>
                    <a:pt x="2581284" y="89332"/>
                  </a:lnTo>
                  <a:lnTo>
                    <a:pt x="2553080" y="52831"/>
                  </a:lnTo>
                  <a:lnTo>
                    <a:pt x="2516580" y="24628"/>
                  </a:lnTo>
                  <a:lnTo>
                    <a:pt x="2473503" y="6444"/>
                  </a:lnTo>
                  <a:lnTo>
                    <a:pt x="24255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74151" y="1807464"/>
              <a:ext cx="2606040" cy="1249045"/>
            </a:xfrm>
            <a:custGeom>
              <a:avLst/>
              <a:gdLst/>
              <a:ahLst/>
              <a:cxnLst/>
              <a:rect l="l" t="t" r="r" b="b"/>
              <a:pathLst>
                <a:path w="2606040" h="1249045">
                  <a:moveTo>
                    <a:pt x="204089" y="180339"/>
                  </a:moveTo>
                  <a:lnTo>
                    <a:pt x="210533" y="132409"/>
                  </a:lnTo>
                  <a:lnTo>
                    <a:pt x="228717" y="89332"/>
                  </a:lnTo>
                  <a:lnTo>
                    <a:pt x="256921" y="52831"/>
                  </a:lnTo>
                  <a:lnTo>
                    <a:pt x="293421" y="24628"/>
                  </a:lnTo>
                  <a:lnTo>
                    <a:pt x="336498" y="6444"/>
                  </a:lnTo>
                  <a:lnTo>
                    <a:pt x="384428" y="0"/>
                  </a:lnTo>
                  <a:lnTo>
                    <a:pt x="604393" y="0"/>
                  </a:lnTo>
                  <a:lnTo>
                    <a:pt x="1204849" y="0"/>
                  </a:lnTo>
                  <a:lnTo>
                    <a:pt x="2425573" y="0"/>
                  </a:lnTo>
                  <a:lnTo>
                    <a:pt x="2473503" y="6444"/>
                  </a:lnTo>
                  <a:lnTo>
                    <a:pt x="2516580" y="24628"/>
                  </a:lnTo>
                  <a:lnTo>
                    <a:pt x="2553080" y="52831"/>
                  </a:lnTo>
                  <a:lnTo>
                    <a:pt x="2581284" y="89332"/>
                  </a:lnTo>
                  <a:lnTo>
                    <a:pt x="2599468" y="132409"/>
                  </a:lnTo>
                  <a:lnTo>
                    <a:pt x="2605913" y="180339"/>
                  </a:lnTo>
                  <a:lnTo>
                    <a:pt x="2605913" y="631189"/>
                  </a:lnTo>
                  <a:lnTo>
                    <a:pt x="2605913" y="901700"/>
                  </a:lnTo>
                  <a:lnTo>
                    <a:pt x="2599468" y="949630"/>
                  </a:lnTo>
                  <a:lnTo>
                    <a:pt x="2581284" y="992707"/>
                  </a:lnTo>
                  <a:lnTo>
                    <a:pt x="2553080" y="1029208"/>
                  </a:lnTo>
                  <a:lnTo>
                    <a:pt x="2516580" y="1057411"/>
                  </a:lnTo>
                  <a:lnTo>
                    <a:pt x="2473503" y="1075595"/>
                  </a:lnTo>
                  <a:lnTo>
                    <a:pt x="2425573" y="1082039"/>
                  </a:lnTo>
                  <a:lnTo>
                    <a:pt x="1204849" y="1082039"/>
                  </a:lnTo>
                  <a:lnTo>
                    <a:pt x="0" y="1248537"/>
                  </a:lnTo>
                  <a:lnTo>
                    <a:pt x="604393" y="1082039"/>
                  </a:lnTo>
                  <a:lnTo>
                    <a:pt x="384428" y="1082039"/>
                  </a:lnTo>
                  <a:lnTo>
                    <a:pt x="336498" y="1075595"/>
                  </a:lnTo>
                  <a:lnTo>
                    <a:pt x="293421" y="1057411"/>
                  </a:lnTo>
                  <a:lnTo>
                    <a:pt x="256921" y="1029208"/>
                  </a:lnTo>
                  <a:lnTo>
                    <a:pt x="228717" y="992707"/>
                  </a:lnTo>
                  <a:lnTo>
                    <a:pt x="210533" y="949630"/>
                  </a:lnTo>
                  <a:lnTo>
                    <a:pt x="204089" y="901700"/>
                  </a:lnTo>
                  <a:lnTo>
                    <a:pt x="204089" y="631189"/>
                  </a:lnTo>
                  <a:lnTo>
                    <a:pt x="204089" y="1803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80754" y="2016632"/>
            <a:ext cx="1802764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Pre-trained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endParaRPr sz="2000" dirty="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0" y="304800"/>
            <a:ext cx="4413504" cy="58641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838200"/>
            <a:ext cx="620903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Example:</a:t>
            </a:r>
            <a:r>
              <a:rPr spc="10" dirty="0"/>
              <a:t> </a:t>
            </a:r>
            <a:r>
              <a:rPr spc="-55" dirty="0"/>
              <a:t>VGG</a:t>
            </a:r>
            <a:r>
              <a:rPr spc="-5" dirty="0"/>
              <a:t> </a:t>
            </a:r>
            <a:r>
              <a:rPr spc="-10" dirty="0"/>
              <a:t>+</a:t>
            </a:r>
            <a:r>
              <a:rPr spc="-25" dirty="0"/>
              <a:t> </a:t>
            </a:r>
            <a:r>
              <a:rPr spc="-5" dirty="0"/>
              <a:t>Unmasking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07542" y="1676400"/>
            <a:ext cx="6295390" cy="387952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spc="-5" dirty="0">
                <a:cs typeface="Arial Black"/>
              </a:rPr>
              <a:t>Intuition</a:t>
            </a:r>
            <a:endParaRPr b="1" dirty="0">
              <a:cs typeface="Arial Black"/>
            </a:endParaRPr>
          </a:p>
          <a:p>
            <a:pPr marL="189230" marR="5080" indent="-173990">
              <a:lnSpc>
                <a:spcPts val="2160"/>
              </a:lnSpc>
              <a:spcBef>
                <a:spcPts val="74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55" dirty="0">
                <a:solidFill>
                  <a:srgbClr val="404040"/>
                </a:solidFill>
                <a:cs typeface="Cambria"/>
              </a:rPr>
              <a:t>Abnormal </a:t>
            </a:r>
            <a:r>
              <a:rPr spc="50" dirty="0">
                <a:solidFill>
                  <a:srgbClr val="404040"/>
                </a:solidFill>
                <a:cs typeface="Cambria"/>
              </a:rPr>
              <a:t>video </a:t>
            </a:r>
            <a:r>
              <a:rPr spc="15" dirty="0">
                <a:solidFill>
                  <a:srgbClr val="404040"/>
                </a:solidFill>
                <a:cs typeface="Cambria"/>
              </a:rPr>
              <a:t>frames </a:t>
            </a:r>
            <a:r>
              <a:rPr spc="-15" dirty="0">
                <a:solidFill>
                  <a:srgbClr val="404040"/>
                </a:solidFill>
                <a:cs typeface="Cambria"/>
              </a:rPr>
              <a:t>are </a:t>
            </a:r>
            <a:r>
              <a:rPr spc="5" dirty="0">
                <a:solidFill>
                  <a:srgbClr val="404040"/>
                </a:solidFill>
                <a:cs typeface="Cambria"/>
              </a:rPr>
              <a:t>more </a:t>
            </a:r>
            <a:r>
              <a:rPr spc="25" dirty="0">
                <a:solidFill>
                  <a:srgbClr val="404040"/>
                </a:solidFill>
                <a:cs typeface="Cambria"/>
              </a:rPr>
              <a:t>distinguishable</a:t>
            </a:r>
            <a:r>
              <a:rPr spc="3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than </a:t>
            </a:r>
            <a:r>
              <a:rPr spc="-430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normal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50" dirty="0">
                <a:solidFill>
                  <a:srgbClr val="404040"/>
                </a:solidFill>
                <a:cs typeface="Cambria"/>
              </a:rPr>
              <a:t>video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frames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when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compared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with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adjacent </a:t>
            </a:r>
            <a:r>
              <a:rPr spc="15" dirty="0">
                <a:solidFill>
                  <a:srgbClr val="404040"/>
                </a:solidFill>
                <a:cs typeface="Cambria"/>
              </a:rPr>
              <a:t> frames</a:t>
            </a:r>
            <a:endParaRPr lang="it-IT" b="1" spc="20" dirty="0"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b="1" spc="20" dirty="0">
                <a:cs typeface="Arial Black"/>
              </a:rPr>
              <a:t>The</a:t>
            </a:r>
            <a:r>
              <a:rPr b="1" spc="-50" dirty="0">
                <a:cs typeface="Arial Black"/>
              </a:rPr>
              <a:t> </a:t>
            </a:r>
            <a:r>
              <a:rPr b="1" dirty="0">
                <a:cs typeface="Arial Black"/>
              </a:rPr>
              <a:t>model</a:t>
            </a:r>
            <a:endParaRPr lang="it-IT" b="1" dirty="0">
              <a:cs typeface="Arial Black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Clr>
                <a:srgbClr val="D3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lang="en-US" spc="55" dirty="0">
                <a:solidFill>
                  <a:srgbClr val="404040"/>
                </a:solidFill>
                <a:cs typeface="Cambria"/>
              </a:rPr>
              <a:t>Two</a:t>
            </a:r>
            <a:r>
              <a:rPr lang="en-US" spc="4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20" dirty="0">
                <a:solidFill>
                  <a:srgbClr val="404040"/>
                </a:solidFill>
                <a:cs typeface="Cambria"/>
              </a:rPr>
              <a:t>sets</a:t>
            </a:r>
            <a:r>
              <a:rPr lang="en-US" spc="8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35" dirty="0">
                <a:solidFill>
                  <a:srgbClr val="404040"/>
                </a:solidFill>
                <a:cs typeface="Cambria"/>
              </a:rPr>
              <a:t>of</a:t>
            </a:r>
            <a:r>
              <a:rPr lang="en-US" spc="6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45" dirty="0">
                <a:solidFill>
                  <a:srgbClr val="404040"/>
                </a:solidFill>
                <a:cs typeface="Cambria"/>
              </a:rPr>
              <a:t>video</a:t>
            </a:r>
            <a:r>
              <a:rPr lang="en-US" spc="8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5" dirty="0">
                <a:solidFill>
                  <a:srgbClr val="404040"/>
                </a:solidFill>
                <a:cs typeface="Cambria"/>
              </a:rPr>
              <a:t>frames</a:t>
            </a:r>
            <a:r>
              <a:rPr lang="en-US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5" dirty="0">
                <a:solidFill>
                  <a:srgbClr val="404040"/>
                </a:solidFill>
                <a:cs typeface="Cambria"/>
              </a:rPr>
              <a:t>{t-w,</a:t>
            </a:r>
            <a:r>
              <a:rPr lang="en-US" spc="4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260" dirty="0">
                <a:solidFill>
                  <a:srgbClr val="404040"/>
                </a:solidFill>
                <a:cs typeface="Cambria"/>
              </a:rPr>
              <a:t>…,</a:t>
            </a:r>
            <a:r>
              <a:rPr lang="en-US" spc="114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75" dirty="0">
                <a:solidFill>
                  <a:srgbClr val="404040"/>
                </a:solidFill>
                <a:cs typeface="Cambria"/>
              </a:rPr>
              <a:t>t}</a:t>
            </a:r>
            <a:r>
              <a:rPr lang="en-US" spc="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60" dirty="0">
                <a:solidFill>
                  <a:srgbClr val="404040"/>
                </a:solidFill>
                <a:cs typeface="Cambria"/>
              </a:rPr>
              <a:t>vs. </a:t>
            </a:r>
            <a:r>
              <a:rPr lang="en-US" spc="45" dirty="0">
                <a:solidFill>
                  <a:srgbClr val="404040"/>
                </a:solidFill>
                <a:cs typeface="Cambria"/>
              </a:rPr>
              <a:t>{t+1,…,</a:t>
            </a:r>
            <a:r>
              <a:rPr lang="en-US" spc="45" dirty="0" err="1">
                <a:solidFill>
                  <a:srgbClr val="404040"/>
                </a:solidFill>
                <a:cs typeface="Cambria"/>
              </a:rPr>
              <a:t>t+w</a:t>
            </a:r>
            <a:r>
              <a:rPr lang="en-US" spc="45" dirty="0">
                <a:solidFill>
                  <a:srgbClr val="404040"/>
                </a:solidFill>
                <a:cs typeface="Cambria"/>
              </a:rPr>
              <a:t>}</a:t>
            </a:r>
            <a:endParaRPr lang="en-US" dirty="0">
              <a:cs typeface="Cambria"/>
            </a:endParaRPr>
          </a:p>
          <a:p>
            <a:pPr marL="469900" indent="-457200">
              <a:lnSpc>
                <a:spcPts val="2280"/>
              </a:lnSpc>
              <a:spcBef>
                <a:spcPts val="459"/>
              </a:spcBef>
              <a:buClr>
                <a:srgbClr val="D3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lang="en-US" spc="20" dirty="0">
                <a:solidFill>
                  <a:srgbClr val="404040"/>
                </a:solidFill>
                <a:cs typeface="Cambria"/>
              </a:rPr>
              <a:t>The</a:t>
            </a:r>
            <a:r>
              <a:rPr lang="en-US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270" dirty="0">
                <a:solidFill>
                  <a:srgbClr val="404040"/>
                </a:solidFill>
                <a:cs typeface="Cambria"/>
              </a:rPr>
              <a:t>VGG</a:t>
            </a:r>
            <a:r>
              <a:rPr lang="en-US" spc="10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40" dirty="0">
                <a:solidFill>
                  <a:srgbClr val="404040"/>
                </a:solidFill>
                <a:cs typeface="Cambria"/>
              </a:rPr>
              <a:t>model</a:t>
            </a:r>
            <a:r>
              <a:rPr lang="en-US" spc="8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dirty="0">
                <a:solidFill>
                  <a:srgbClr val="404040"/>
                </a:solidFill>
                <a:cs typeface="Cambria"/>
              </a:rPr>
              <a:t>is</a:t>
            </a:r>
            <a:r>
              <a:rPr lang="en-US" spc="7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35" dirty="0">
                <a:solidFill>
                  <a:srgbClr val="404040"/>
                </a:solidFill>
                <a:cs typeface="Cambria"/>
              </a:rPr>
              <a:t>used</a:t>
            </a:r>
            <a:r>
              <a:rPr lang="en-US" spc="6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5" dirty="0">
                <a:solidFill>
                  <a:srgbClr val="404040"/>
                </a:solidFill>
                <a:cs typeface="Cambria"/>
              </a:rPr>
              <a:t>to</a:t>
            </a:r>
            <a:r>
              <a:rPr lang="en-US" spc="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5" dirty="0">
                <a:solidFill>
                  <a:srgbClr val="404040"/>
                </a:solidFill>
                <a:cs typeface="Cambria"/>
              </a:rPr>
              <a:t>extract</a:t>
            </a:r>
            <a:r>
              <a:rPr lang="en-US" spc="6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5" dirty="0">
                <a:solidFill>
                  <a:srgbClr val="404040"/>
                </a:solidFill>
                <a:cs typeface="Cambria"/>
              </a:rPr>
              <a:t>features</a:t>
            </a:r>
            <a:r>
              <a:rPr lang="en-US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35" dirty="0">
                <a:solidFill>
                  <a:srgbClr val="404040"/>
                </a:solidFill>
                <a:cs typeface="Cambria"/>
              </a:rPr>
              <a:t>from</a:t>
            </a:r>
            <a:r>
              <a:rPr lang="en-US" spc="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10" dirty="0">
                <a:solidFill>
                  <a:srgbClr val="404040"/>
                </a:solidFill>
                <a:cs typeface="Cambria"/>
              </a:rPr>
              <a:t>these</a:t>
            </a:r>
            <a:endParaRPr lang="en-US" dirty="0">
              <a:cs typeface="Cambria"/>
            </a:endParaRPr>
          </a:p>
          <a:p>
            <a:pPr marL="469900">
              <a:lnSpc>
                <a:spcPts val="2280"/>
              </a:lnSpc>
            </a:pPr>
            <a:r>
              <a:rPr lang="en-US" spc="50" dirty="0">
                <a:solidFill>
                  <a:srgbClr val="404040"/>
                </a:solidFill>
                <a:cs typeface="Cambria"/>
              </a:rPr>
              <a:t>video</a:t>
            </a:r>
            <a:r>
              <a:rPr lang="en-US" spc="4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5" dirty="0">
                <a:solidFill>
                  <a:srgbClr val="404040"/>
                </a:solidFill>
                <a:cs typeface="Cambria"/>
              </a:rPr>
              <a:t>frames</a:t>
            </a:r>
            <a:endParaRPr lang="en-US" dirty="0">
              <a:cs typeface="Cambria"/>
            </a:endParaRPr>
          </a:p>
          <a:p>
            <a:pPr marL="469900" marR="99060" indent="-457200">
              <a:lnSpc>
                <a:spcPct val="90000"/>
              </a:lnSpc>
              <a:spcBef>
                <a:spcPts val="700"/>
              </a:spcBef>
              <a:buClr>
                <a:srgbClr val="D30000"/>
              </a:buClr>
              <a:buAutoNum type="arabicPeriod" startAt="3"/>
              <a:tabLst>
                <a:tab pos="469265" algn="l"/>
                <a:tab pos="469900" algn="l"/>
              </a:tabLst>
            </a:pPr>
            <a:r>
              <a:rPr lang="en-US" spc="15" dirty="0">
                <a:solidFill>
                  <a:srgbClr val="404040"/>
                </a:solidFill>
                <a:cs typeface="Cambria"/>
              </a:rPr>
              <a:t>Iteratively</a:t>
            </a:r>
            <a:r>
              <a:rPr lang="en-US" spc="8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dirty="0">
                <a:solidFill>
                  <a:srgbClr val="404040"/>
                </a:solidFill>
                <a:cs typeface="Cambria"/>
              </a:rPr>
              <a:t>train</a:t>
            </a:r>
            <a:r>
              <a:rPr lang="en-US" spc="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5" dirty="0">
                <a:solidFill>
                  <a:srgbClr val="404040"/>
                </a:solidFill>
                <a:cs typeface="Cambria"/>
              </a:rPr>
              <a:t>a</a:t>
            </a:r>
            <a:r>
              <a:rPr lang="en-US" spc="7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20" dirty="0">
                <a:solidFill>
                  <a:srgbClr val="404040"/>
                </a:solidFill>
                <a:cs typeface="Cambria"/>
              </a:rPr>
              <a:t>binary</a:t>
            </a:r>
            <a:r>
              <a:rPr lang="en-US" spc="9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5" dirty="0">
                <a:solidFill>
                  <a:srgbClr val="404040"/>
                </a:solidFill>
                <a:cs typeface="Cambria"/>
              </a:rPr>
              <a:t>classifier</a:t>
            </a:r>
            <a:r>
              <a:rPr lang="en-US" spc="9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5" dirty="0">
                <a:solidFill>
                  <a:srgbClr val="404040"/>
                </a:solidFill>
                <a:cs typeface="Cambria"/>
              </a:rPr>
              <a:t>to</a:t>
            </a:r>
            <a:r>
              <a:rPr lang="en-US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30" dirty="0">
                <a:solidFill>
                  <a:srgbClr val="404040"/>
                </a:solidFill>
                <a:cs typeface="Cambria"/>
              </a:rPr>
              <a:t>distinguish</a:t>
            </a:r>
            <a:r>
              <a:rPr lang="en-US" spc="1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10" dirty="0">
                <a:solidFill>
                  <a:srgbClr val="404040"/>
                </a:solidFill>
                <a:cs typeface="Cambria"/>
              </a:rPr>
              <a:t>these </a:t>
            </a:r>
            <a:r>
              <a:rPr lang="en-US" spc="-42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30" dirty="0">
                <a:solidFill>
                  <a:srgbClr val="404040"/>
                </a:solidFill>
                <a:cs typeface="Cambria"/>
              </a:rPr>
              <a:t>two</a:t>
            </a:r>
            <a:r>
              <a:rPr lang="en-US" spc="7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50" dirty="0">
                <a:solidFill>
                  <a:srgbClr val="404040"/>
                </a:solidFill>
                <a:cs typeface="Cambria"/>
              </a:rPr>
              <a:t>video </a:t>
            </a:r>
            <a:r>
              <a:rPr lang="en-US" spc="-20" dirty="0">
                <a:solidFill>
                  <a:srgbClr val="404040"/>
                </a:solidFill>
                <a:cs typeface="Cambria"/>
              </a:rPr>
              <a:t>sets</a:t>
            </a:r>
            <a:r>
              <a:rPr lang="en-US" spc="8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35" dirty="0">
                <a:solidFill>
                  <a:srgbClr val="404040"/>
                </a:solidFill>
                <a:cs typeface="Cambria"/>
              </a:rPr>
              <a:t>while</a:t>
            </a:r>
            <a:r>
              <a:rPr lang="en-US" spc="11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40" dirty="0">
                <a:solidFill>
                  <a:srgbClr val="404040"/>
                </a:solidFill>
                <a:cs typeface="Cambria"/>
              </a:rPr>
              <a:t>removing</a:t>
            </a:r>
            <a:r>
              <a:rPr lang="en-US" spc="7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5" dirty="0">
                <a:solidFill>
                  <a:srgbClr val="404040"/>
                </a:solidFill>
                <a:cs typeface="Cambria"/>
              </a:rPr>
              <a:t>at</a:t>
            </a:r>
            <a:r>
              <a:rPr lang="en-US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5" dirty="0">
                <a:solidFill>
                  <a:srgbClr val="404040"/>
                </a:solidFill>
                <a:cs typeface="Cambria"/>
              </a:rPr>
              <a:t>each</a:t>
            </a:r>
            <a:r>
              <a:rPr lang="en-US" spc="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5" dirty="0">
                <a:solidFill>
                  <a:srgbClr val="404040"/>
                </a:solidFill>
                <a:cs typeface="Cambria"/>
              </a:rPr>
              <a:t>step</a:t>
            </a:r>
            <a:r>
              <a:rPr lang="en-US" spc="6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5" dirty="0">
                <a:solidFill>
                  <a:srgbClr val="404040"/>
                </a:solidFill>
                <a:cs typeface="Cambria"/>
              </a:rPr>
              <a:t>the</a:t>
            </a:r>
            <a:r>
              <a:rPr lang="en-US" spc="9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5" dirty="0">
                <a:solidFill>
                  <a:srgbClr val="404040"/>
                </a:solidFill>
                <a:cs typeface="Cambria"/>
              </a:rPr>
              <a:t>most </a:t>
            </a:r>
            <a:r>
              <a:rPr lang="en-US" spc="20" dirty="0">
                <a:solidFill>
                  <a:srgbClr val="404040"/>
                </a:solidFill>
                <a:cs typeface="Cambria"/>
              </a:rPr>
              <a:t> discriminant</a:t>
            </a:r>
            <a:r>
              <a:rPr lang="en-US" spc="13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5" dirty="0">
                <a:solidFill>
                  <a:srgbClr val="404040"/>
                </a:solidFill>
                <a:cs typeface="Cambria"/>
              </a:rPr>
              <a:t>features</a:t>
            </a:r>
            <a:r>
              <a:rPr lang="en-US" spc="3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20" dirty="0">
                <a:solidFill>
                  <a:srgbClr val="404040"/>
                </a:solidFill>
                <a:cs typeface="Cambria"/>
              </a:rPr>
              <a:t>(anomalous</a:t>
            </a:r>
            <a:r>
              <a:rPr lang="en-US" spc="7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5" dirty="0">
                <a:solidFill>
                  <a:srgbClr val="404040"/>
                </a:solidFill>
                <a:cs typeface="Cambria"/>
              </a:rPr>
              <a:t>to</a:t>
            </a:r>
            <a:r>
              <a:rPr lang="en-US" spc="7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30" dirty="0">
                <a:solidFill>
                  <a:srgbClr val="404040"/>
                </a:solidFill>
                <a:cs typeface="Cambria"/>
              </a:rPr>
              <a:t>unmasking)</a:t>
            </a:r>
            <a:endParaRPr lang="en-US" dirty="0"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455"/>
              </a:spcBef>
              <a:buClr>
                <a:srgbClr val="D30000"/>
              </a:buClr>
              <a:buAutoNum type="arabicPeriod" startAt="3"/>
              <a:tabLst>
                <a:tab pos="469265" algn="l"/>
                <a:tab pos="469900" algn="l"/>
              </a:tabLst>
            </a:pPr>
            <a:r>
              <a:rPr lang="en-US" spc="75" dirty="0">
                <a:solidFill>
                  <a:srgbClr val="404040"/>
                </a:solidFill>
                <a:cs typeface="Cambria"/>
              </a:rPr>
              <a:t>Mean</a:t>
            </a:r>
            <a:r>
              <a:rPr lang="en-US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20" dirty="0">
                <a:solidFill>
                  <a:srgbClr val="404040"/>
                </a:solidFill>
                <a:cs typeface="Cambria"/>
              </a:rPr>
              <a:t>training</a:t>
            </a:r>
            <a:r>
              <a:rPr lang="en-US" spc="9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0" dirty="0">
                <a:solidFill>
                  <a:srgbClr val="404040"/>
                </a:solidFill>
                <a:cs typeface="Cambria"/>
              </a:rPr>
              <a:t>classification</a:t>
            </a:r>
            <a:r>
              <a:rPr lang="en-US" spc="13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25" dirty="0">
                <a:solidFill>
                  <a:srgbClr val="404040"/>
                </a:solidFill>
                <a:cs typeface="Cambria"/>
              </a:rPr>
              <a:t>accuracy</a:t>
            </a:r>
            <a:r>
              <a:rPr lang="en-US" spc="4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5" dirty="0">
                <a:solidFill>
                  <a:srgbClr val="404040"/>
                </a:solidFill>
                <a:cs typeface="Cambria"/>
              </a:rPr>
              <a:t>as</a:t>
            </a:r>
            <a:r>
              <a:rPr lang="en-US" spc="6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45" dirty="0">
                <a:solidFill>
                  <a:srgbClr val="404040"/>
                </a:solidFill>
                <a:cs typeface="Cambria"/>
              </a:rPr>
              <a:t>anomaly</a:t>
            </a:r>
            <a:r>
              <a:rPr lang="en-US" spc="8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15" dirty="0">
                <a:solidFill>
                  <a:srgbClr val="404040"/>
                </a:solidFill>
                <a:cs typeface="Cambria"/>
              </a:rPr>
              <a:t>score</a:t>
            </a:r>
            <a:endParaRPr lang="en-US" dirty="0"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2497" y="6348211"/>
            <a:ext cx="58781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12121"/>
                </a:solidFill>
                <a:latin typeface="Arial MT"/>
                <a:cs typeface="Arial MT"/>
              </a:rPr>
              <a:t>Tudor</a:t>
            </a:r>
            <a:r>
              <a:rPr sz="1000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Ionescu,</a:t>
            </a:r>
            <a:r>
              <a:rPr sz="10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Radu,</a:t>
            </a:r>
            <a:r>
              <a:rPr sz="10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et </a:t>
            </a:r>
            <a:r>
              <a:rPr sz="1000" spc="5" dirty="0">
                <a:solidFill>
                  <a:srgbClr val="212121"/>
                </a:solidFill>
                <a:latin typeface="Arial MT"/>
                <a:cs typeface="Arial MT"/>
              </a:rPr>
              <a:t>al.</a:t>
            </a:r>
            <a:r>
              <a:rPr sz="1000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"Unmasking</a:t>
            </a:r>
            <a:r>
              <a:rPr sz="10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the</a:t>
            </a:r>
            <a:r>
              <a:rPr sz="10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abnormal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 events</a:t>
            </a:r>
            <a:r>
              <a:rPr sz="10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10" dirty="0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sz="1000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video.“</a:t>
            </a:r>
            <a:r>
              <a:rPr sz="1000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In:</a:t>
            </a:r>
            <a:r>
              <a:rPr sz="1000" spc="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i="1" spc="-5" dirty="0">
                <a:solidFill>
                  <a:srgbClr val="212121"/>
                </a:solidFill>
                <a:latin typeface="Arial"/>
                <a:cs typeface="Arial"/>
              </a:rPr>
              <a:t>ICCV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.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2017.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49614" y="2720085"/>
            <a:ext cx="1102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AF50"/>
                </a:solidFill>
                <a:latin typeface="Calibri"/>
                <a:cs typeface="Calibri"/>
              </a:rPr>
              <a:t>VGG</a:t>
            </a:r>
            <a:r>
              <a:rPr sz="1800" b="1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AF50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1799D5-6E62-1C30-2E14-3D5A37154C9D}"/>
              </a:ext>
            </a:extLst>
          </p:cNvPr>
          <p:cNvSpPr/>
          <p:nvPr/>
        </p:nvSpPr>
        <p:spPr>
          <a:xfrm>
            <a:off x="7239000" y="228599"/>
            <a:ext cx="4495800" cy="25054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9618C-8DB3-B776-BDBF-217120D288C8}"/>
              </a:ext>
            </a:extLst>
          </p:cNvPr>
          <p:cNvSpPr/>
          <p:nvPr/>
        </p:nvSpPr>
        <p:spPr>
          <a:xfrm>
            <a:off x="7239000" y="2720085"/>
            <a:ext cx="4495800" cy="3544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68DAD-2270-26C4-AA92-98B6631AEFE0}"/>
              </a:ext>
            </a:extLst>
          </p:cNvPr>
          <p:cNvSpPr/>
          <p:nvPr/>
        </p:nvSpPr>
        <p:spPr>
          <a:xfrm>
            <a:off x="7325360" y="3019804"/>
            <a:ext cx="4495800" cy="12369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6C4E56-F2A9-4B34-A60D-7695C2946F23}"/>
              </a:ext>
            </a:extLst>
          </p:cNvPr>
          <p:cNvSpPr/>
          <p:nvPr/>
        </p:nvSpPr>
        <p:spPr>
          <a:xfrm>
            <a:off x="7269480" y="4256755"/>
            <a:ext cx="4495800" cy="183924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35212" y="1801114"/>
            <a:ext cx="3644265" cy="4183379"/>
            <a:chOff x="8435212" y="1801114"/>
            <a:chExt cx="3644265" cy="41833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5212" y="2996382"/>
              <a:ext cx="3515693" cy="29874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671304" y="1807464"/>
              <a:ext cx="2402205" cy="1865630"/>
            </a:xfrm>
            <a:custGeom>
              <a:avLst/>
              <a:gdLst/>
              <a:ahLst/>
              <a:cxnLst/>
              <a:rect l="l" t="t" r="r" b="b"/>
              <a:pathLst>
                <a:path w="2402204" h="1865629">
                  <a:moveTo>
                    <a:pt x="1000760" y="1082039"/>
                  </a:moveTo>
                  <a:lnTo>
                    <a:pt x="400303" y="1082039"/>
                  </a:lnTo>
                  <a:lnTo>
                    <a:pt x="244094" y="1865503"/>
                  </a:lnTo>
                  <a:lnTo>
                    <a:pt x="1000760" y="1082039"/>
                  </a:lnTo>
                  <a:close/>
                </a:path>
                <a:path w="2402204" h="1865629">
                  <a:moveTo>
                    <a:pt x="2221484" y="0"/>
                  </a:moveTo>
                  <a:lnTo>
                    <a:pt x="180340" y="0"/>
                  </a:lnTo>
                  <a:lnTo>
                    <a:pt x="132409" y="6444"/>
                  </a:lnTo>
                  <a:lnTo>
                    <a:pt x="89332" y="24628"/>
                  </a:lnTo>
                  <a:lnTo>
                    <a:pt x="52832" y="52831"/>
                  </a:lnTo>
                  <a:lnTo>
                    <a:pt x="24628" y="89332"/>
                  </a:lnTo>
                  <a:lnTo>
                    <a:pt x="6444" y="132409"/>
                  </a:lnTo>
                  <a:lnTo>
                    <a:pt x="0" y="180339"/>
                  </a:lnTo>
                  <a:lnTo>
                    <a:pt x="0" y="901700"/>
                  </a:lnTo>
                  <a:lnTo>
                    <a:pt x="6444" y="949630"/>
                  </a:lnTo>
                  <a:lnTo>
                    <a:pt x="24628" y="992707"/>
                  </a:lnTo>
                  <a:lnTo>
                    <a:pt x="52832" y="1029208"/>
                  </a:lnTo>
                  <a:lnTo>
                    <a:pt x="89332" y="1057411"/>
                  </a:lnTo>
                  <a:lnTo>
                    <a:pt x="132409" y="1075595"/>
                  </a:lnTo>
                  <a:lnTo>
                    <a:pt x="180340" y="1082039"/>
                  </a:lnTo>
                  <a:lnTo>
                    <a:pt x="2221484" y="1082039"/>
                  </a:lnTo>
                  <a:lnTo>
                    <a:pt x="2269414" y="1075595"/>
                  </a:lnTo>
                  <a:lnTo>
                    <a:pt x="2312491" y="1057411"/>
                  </a:lnTo>
                  <a:lnTo>
                    <a:pt x="2348991" y="1029208"/>
                  </a:lnTo>
                  <a:lnTo>
                    <a:pt x="2377195" y="992707"/>
                  </a:lnTo>
                  <a:lnTo>
                    <a:pt x="2395379" y="949630"/>
                  </a:lnTo>
                  <a:lnTo>
                    <a:pt x="2401824" y="901700"/>
                  </a:lnTo>
                  <a:lnTo>
                    <a:pt x="2401824" y="180339"/>
                  </a:lnTo>
                  <a:lnTo>
                    <a:pt x="2395379" y="132409"/>
                  </a:lnTo>
                  <a:lnTo>
                    <a:pt x="2377195" y="89332"/>
                  </a:lnTo>
                  <a:lnTo>
                    <a:pt x="2348992" y="52831"/>
                  </a:lnTo>
                  <a:lnTo>
                    <a:pt x="2312491" y="24628"/>
                  </a:lnTo>
                  <a:lnTo>
                    <a:pt x="2269414" y="6444"/>
                  </a:lnTo>
                  <a:lnTo>
                    <a:pt x="22214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71304" y="1807464"/>
              <a:ext cx="2402205" cy="1865630"/>
            </a:xfrm>
            <a:custGeom>
              <a:avLst/>
              <a:gdLst/>
              <a:ahLst/>
              <a:cxnLst/>
              <a:rect l="l" t="t" r="r" b="b"/>
              <a:pathLst>
                <a:path w="2402204" h="1865629">
                  <a:moveTo>
                    <a:pt x="0" y="180339"/>
                  </a:moveTo>
                  <a:lnTo>
                    <a:pt x="6444" y="132409"/>
                  </a:lnTo>
                  <a:lnTo>
                    <a:pt x="24628" y="89332"/>
                  </a:lnTo>
                  <a:lnTo>
                    <a:pt x="52832" y="52831"/>
                  </a:lnTo>
                  <a:lnTo>
                    <a:pt x="89332" y="24628"/>
                  </a:lnTo>
                  <a:lnTo>
                    <a:pt x="132409" y="6444"/>
                  </a:lnTo>
                  <a:lnTo>
                    <a:pt x="180340" y="0"/>
                  </a:lnTo>
                  <a:lnTo>
                    <a:pt x="400303" y="0"/>
                  </a:lnTo>
                  <a:lnTo>
                    <a:pt x="1000760" y="0"/>
                  </a:lnTo>
                  <a:lnTo>
                    <a:pt x="2221484" y="0"/>
                  </a:lnTo>
                  <a:lnTo>
                    <a:pt x="2269414" y="6444"/>
                  </a:lnTo>
                  <a:lnTo>
                    <a:pt x="2312491" y="24628"/>
                  </a:lnTo>
                  <a:lnTo>
                    <a:pt x="2348992" y="52831"/>
                  </a:lnTo>
                  <a:lnTo>
                    <a:pt x="2377195" y="89332"/>
                  </a:lnTo>
                  <a:lnTo>
                    <a:pt x="2395379" y="132409"/>
                  </a:lnTo>
                  <a:lnTo>
                    <a:pt x="2401824" y="180339"/>
                  </a:lnTo>
                  <a:lnTo>
                    <a:pt x="2401824" y="631189"/>
                  </a:lnTo>
                  <a:lnTo>
                    <a:pt x="2401824" y="901700"/>
                  </a:lnTo>
                  <a:lnTo>
                    <a:pt x="2395379" y="949630"/>
                  </a:lnTo>
                  <a:lnTo>
                    <a:pt x="2377195" y="992707"/>
                  </a:lnTo>
                  <a:lnTo>
                    <a:pt x="2348991" y="1029208"/>
                  </a:lnTo>
                  <a:lnTo>
                    <a:pt x="2312491" y="1057411"/>
                  </a:lnTo>
                  <a:lnTo>
                    <a:pt x="2269414" y="1075595"/>
                  </a:lnTo>
                  <a:lnTo>
                    <a:pt x="2221484" y="1082039"/>
                  </a:lnTo>
                  <a:lnTo>
                    <a:pt x="1000760" y="1082039"/>
                  </a:lnTo>
                  <a:lnTo>
                    <a:pt x="244094" y="1865503"/>
                  </a:lnTo>
                  <a:lnTo>
                    <a:pt x="400303" y="1082039"/>
                  </a:lnTo>
                  <a:lnTo>
                    <a:pt x="180340" y="1082039"/>
                  </a:lnTo>
                  <a:lnTo>
                    <a:pt x="132409" y="1075595"/>
                  </a:lnTo>
                  <a:lnTo>
                    <a:pt x="89332" y="1057411"/>
                  </a:lnTo>
                  <a:lnTo>
                    <a:pt x="52832" y="1029208"/>
                  </a:lnTo>
                  <a:lnTo>
                    <a:pt x="24628" y="992707"/>
                  </a:lnTo>
                  <a:lnTo>
                    <a:pt x="6444" y="949630"/>
                  </a:lnTo>
                  <a:lnTo>
                    <a:pt x="0" y="901700"/>
                  </a:lnTo>
                  <a:lnTo>
                    <a:pt x="0" y="631189"/>
                  </a:lnTo>
                  <a:lnTo>
                    <a:pt x="0" y="1803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9796" y="690849"/>
            <a:ext cx="8954135" cy="54194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110"/>
              </a:lnSpc>
              <a:spcBef>
                <a:spcPts val="605"/>
              </a:spcBef>
            </a:pPr>
            <a:r>
              <a:rPr spc="-20" dirty="0"/>
              <a:t>Training</a:t>
            </a:r>
            <a:r>
              <a:rPr spc="20" dirty="0"/>
              <a:t> </a:t>
            </a:r>
            <a:r>
              <a:rPr spc="-15" dirty="0"/>
              <a:t>deep</a:t>
            </a:r>
            <a:r>
              <a:rPr spc="40" dirty="0"/>
              <a:t> </a:t>
            </a:r>
            <a:r>
              <a:rPr spc="-25" dirty="0"/>
              <a:t>feature </a:t>
            </a:r>
            <a:r>
              <a:rPr spc="-1255" dirty="0"/>
              <a:t> </a:t>
            </a:r>
            <a:r>
              <a:rPr spc="-15" dirty="0"/>
              <a:t>extraction</a:t>
            </a:r>
            <a:r>
              <a:rPr spc="80" dirty="0"/>
              <a:t> </a:t>
            </a:r>
            <a:r>
              <a:rPr spc="-10" dirty="0"/>
              <a:t>models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18066" y="1758411"/>
            <a:ext cx="7211763" cy="4760278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65"/>
              </a:spcBef>
              <a:buClr>
                <a:srgbClr val="D30000"/>
              </a:buClr>
              <a:tabLst>
                <a:tab pos="469265" algn="l"/>
                <a:tab pos="469900" algn="l"/>
              </a:tabLst>
            </a:pPr>
            <a:r>
              <a:rPr lang="en-US" b="1" dirty="0">
                <a:cs typeface="Arial Black"/>
              </a:rPr>
              <a:t>General</a:t>
            </a:r>
            <a:r>
              <a:rPr lang="en-US" b="1" spc="-60" dirty="0">
                <a:cs typeface="Arial Black"/>
              </a:rPr>
              <a:t> </a:t>
            </a:r>
            <a:r>
              <a:rPr lang="en-US" b="1" dirty="0">
                <a:cs typeface="Arial Black"/>
              </a:rPr>
              <a:t>framework</a:t>
            </a:r>
            <a:endParaRPr lang="it-IT" spc="-10" dirty="0">
              <a:solidFill>
                <a:srgbClr val="404040"/>
              </a:solidFill>
              <a:cs typeface="Cambria"/>
            </a:endParaRPr>
          </a:p>
          <a:p>
            <a:pPr marL="469900" marR="5080" indent="-457200">
              <a:lnSpc>
                <a:spcPts val="2160"/>
              </a:lnSpc>
              <a:spcBef>
                <a:spcPts val="365"/>
              </a:spcBef>
              <a:buFont typeface="+mj-lt"/>
              <a:buAutoNum type="arabicPeriod"/>
              <a:tabLst>
                <a:tab pos="469265" algn="l"/>
                <a:tab pos="469900" algn="l"/>
              </a:tabLst>
            </a:pPr>
            <a:r>
              <a:rPr spc="-10" dirty="0">
                <a:solidFill>
                  <a:srgbClr val="404040"/>
                </a:solidFill>
                <a:cs typeface="Cambria"/>
              </a:rPr>
              <a:t>First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training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a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b="1" spc="-35" dirty="0">
                <a:solidFill>
                  <a:srgbClr val="800000"/>
                </a:solidFill>
                <a:cs typeface="Cambria"/>
              </a:rPr>
              <a:t>network</a:t>
            </a:r>
            <a:r>
              <a:rPr b="1" spc="75" dirty="0">
                <a:solidFill>
                  <a:srgbClr val="800000"/>
                </a:solidFill>
                <a:cs typeface="Cambria"/>
              </a:rPr>
              <a:t> </a:t>
            </a:r>
            <a:r>
              <a:rPr spc="-10" dirty="0">
                <a:solidFill>
                  <a:srgbClr val="800000"/>
                </a:solidFill>
                <a:cs typeface="Cambria Math"/>
              </a:rPr>
              <a:t>𝝓</a:t>
            </a:r>
            <a:r>
              <a:rPr spc="80" dirty="0">
                <a:solidFill>
                  <a:srgbClr val="800000"/>
                </a:solidFill>
                <a:cs typeface="Cambria Math"/>
              </a:rPr>
              <a:t> </a:t>
            </a:r>
            <a:r>
              <a:rPr spc="35" dirty="0">
                <a:cs typeface="Cambria"/>
              </a:rPr>
              <a:t>such</a:t>
            </a:r>
            <a:r>
              <a:rPr spc="70" dirty="0">
                <a:cs typeface="Cambria"/>
              </a:rPr>
              <a:t> </a:t>
            </a:r>
            <a:r>
              <a:rPr spc="5" dirty="0">
                <a:cs typeface="Cambria"/>
              </a:rPr>
              <a:t>as</a:t>
            </a:r>
            <a:r>
              <a:rPr spc="55" dirty="0">
                <a:cs typeface="Cambria"/>
              </a:rPr>
              <a:t> </a:t>
            </a:r>
            <a:r>
              <a:rPr spc="15" dirty="0">
                <a:cs typeface="Cambria"/>
              </a:rPr>
              <a:t>autoencoders</a:t>
            </a:r>
            <a:r>
              <a:rPr spc="90" dirty="0">
                <a:cs typeface="Cambria"/>
              </a:rPr>
              <a:t> </a:t>
            </a:r>
            <a:r>
              <a:rPr spc="-10" dirty="0">
                <a:solidFill>
                  <a:srgbClr val="404040"/>
                </a:solidFill>
                <a:cs typeface="Cambria"/>
              </a:rPr>
              <a:t>to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extract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low-dimensional</a:t>
            </a:r>
            <a:r>
              <a:rPr spc="15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features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 Math"/>
              </a:rPr>
              <a:t>𝒛</a:t>
            </a:r>
            <a:endParaRPr dirty="0">
              <a:cs typeface="Cambria Math"/>
            </a:endParaRPr>
          </a:p>
          <a:p>
            <a:pPr marL="469900" indent="-457200">
              <a:lnSpc>
                <a:spcPts val="2280"/>
              </a:lnSpc>
              <a:spcBef>
                <a:spcPts val="420"/>
              </a:spcBef>
              <a:buFont typeface="+mj-lt"/>
              <a:buAutoNum type="arabicPeriod"/>
              <a:tabLst>
                <a:tab pos="469265" algn="l"/>
                <a:tab pos="469900" algn="l"/>
              </a:tabLst>
            </a:pPr>
            <a:r>
              <a:rPr spc="25" dirty="0">
                <a:solidFill>
                  <a:srgbClr val="404040"/>
                </a:solidFill>
                <a:cs typeface="Cambria"/>
              </a:rPr>
              <a:t>Then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60" dirty="0">
                <a:solidFill>
                  <a:srgbClr val="404040"/>
                </a:solidFill>
                <a:cs typeface="Cambria"/>
              </a:rPr>
              <a:t>apply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an</a:t>
            </a:r>
            <a:r>
              <a:rPr spc="45" dirty="0">
                <a:solidFill>
                  <a:srgbClr val="404040"/>
                </a:solidFill>
                <a:cs typeface="Cambria"/>
              </a:rPr>
              <a:t> anomaly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measure</a:t>
            </a:r>
            <a:r>
              <a:rPr spc="11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800000"/>
                </a:solidFill>
                <a:cs typeface="Cambria Math"/>
              </a:rPr>
              <a:t>𝒇</a:t>
            </a:r>
            <a:r>
              <a:rPr spc="40" dirty="0">
                <a:solidFill>
                  <a:srgbClr val="00AF50"/>
                </a:solidFill>
                <a:cs typeface="Cambria Math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calculate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lang="it-IT" dirty="0">
                <a:cs typeface="Cambria"/>
              </a:rPr>
              <a:t> </a:t>
            </a:r>
          </a:p>
          <a:p>
            <a:pPr marL="12700">
              <a:lnSpc>
                <a:spcPts val="2280"/>
              </a:lnSpc>
              <a:spcBef>
                <a:spcPts val="420"/>
              </a:spcBef>
              <a:tabLst>
                <a:tab pos="469265" algn="l"/>
                <a:tab pos="469900" algn="l"/>
              </a:tabLst>
            </a:pPr>
            <a:r>
              <a:rPr lang="it-IT" spc="45" dirty="0">
                <a:solidFill>
                  <a:srgbClr val="404040"/>
                </a:solidFill>
                <a:cs typeface="Cambria"/>
              </a:rPr>
              <a:t>	</a:t>
            </a:r>
            <a:r>
              <a:rPr spc="45" dirty="0">
                <a:solidFill>
                  <a:srgbClr val="404040"/>
                </a:solidFill>
                <a:cs typeface="Cambria"/>
              </a:rPr>
              <a:t>anomaly </a:t>
            </a:r>
            <a:r>
              <a:rPr spc="-15" dirty="0">
                <a:solidFill>
                  <a:srgbClr val="404040"/>
                </a:solidFill>
                <a:cs typeface="Cambria"/>
              </a:rPr>
              <a:t>scores</a:t>
            </a:r>
            <a:endParaRPr lang="it-IT" spc="-15" dirty="0">
              <a:solidFill>
                <a:srgbClr val="404040"/>
              </a:solidFill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lang="en-US" b="1" spc="-5" dirty="0">
                <a:cs typeface="Arial Black"/>
              </a:rPr>
              <a:t>Applications</a:t>
            </a:r>
            <a:endParaRPr lang="en-US" b="1" dirty="0">
              <a:cs typeface="Arial Black"/>
            </a:endParaRPr>
          </a:p>
          <a:p>
            <a:pPr marL="15240">
              <a:lnSpc>
                <a:spcPts val="2280"/>
              </a:lnSpc>
              <a:spcBef>
                <a:spcPts val="475"/>
              </a:spcBef>
            </a:pPr>
            <a:r>
              <a:rPr lang="en-US" spc="40" dirty="0">
                <a:solidFill>
                  <a:srgbClr val="404040"/>
                </a:solidFill>
                <a:cs typeface="Cambria"/>
              </a:rPr>
              <a:t>Autoencoder</a:t>
            </a:r>
            <a:r>
              <a:rPr lang="en-US" spc="9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dirty="0">
                <a:solidFill>
                  <a:srgbClr val="404040"/>
                </a:solidFill>
                <a:cs typeface="Cambria"/>
              </a:rPr>
              <a:t>is</a:t>
            </a:r>
            <a:r>
              <a:rPr lang="en-US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45" dirty="0">
                <a:solidFill>
                  <a:srgbClr val="404040"/>
                </a:solidFill>
                <a:cs typeface="Cambria"/>
              </a:rPr>
              <a:t>commonly</a:t>
            </a:r>
            <a:r>
              <a:rPr lang="en-US" spc="13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35" dirty="0">
                <a:solidFill>
                  <a:srgbClr val="404040"/>
                </a:solidFill>
                <a:cs typeface="Cambria"/>
              </a:rPr>
              <a:t>used</a:t>
            </a:r>
            <a:r>
              <a:rPr lang="en-US" spc="7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5" dirty="0">
                <a:solidFill>
                  <a:srgbClr val="404040"/>
                </a:solidFill>
                <a:cs typeface="Cambria"/>
              </a:rPr>
              <a:t>to</a:t>
            </a:r>
            <a:r>
              <a:rPr lang="en-US" spc="8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dirty="0">
                <a:solidFill>
                  <a:srgbClr val="404040"/>
                </a:solidFill>
                <a:cs typeface="Cambria"/>
              </a:rPr>
              <a:t>instantiate</a:t>
            </a:r>
            <a:r>
              <a:rPr lang="en-US" spc="9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5" dirty="0">
                <a:solidFill>
                  <a:srgbClr val="404040"/>
                </a:solidFill>
                <a:cs typeface="Cambria"/>
              </a:rPr>
              <a:t>the</a:t>
            </a:r>
            <a:r>
              <a:rPr lang="en-US" spc="9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20" dirty="0">
                <a:solidFill>
                  <a:srgbClr val="404040"/>
                </a:solidFill>
                <a:cs typeface="Cambria"/>
              </a:rPr>
              <a:t>neural</a:t>
            </a:r>
            <a:endParaRPr lang="en-US" dirty="0">
              <a:cs typeface="Cambria"/>
            </a:endParaRPr>
          </a:p>
          <a:p>
            <a:pPr marL="15240">
              <a:lnSpc>
                <a:spcPts val="2280"/>
              </a:lnSpc>
            </a:pPr>
            <a:r>
              <a:rPr lang="en-US" spc="15" dirty="0">
                <a:solidFill>
                  <a:srgbClr val="404040"/>
                </a:solidFill>
                <a:cs typeface="Cambria"/>
              </a:rPr>
              <a:t>network</a:t>
            </a:r>
            <a:r>
              <a:rPr lang="en-US" spc="6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60" dirty="0">
                <a:solidFill>
                  <a:srgbClr val="404040"/>
                </a:solidFill>
                <a:cs typeface="Cambria"/>
              </a:rPr>
              <a:t>mapping</a:t>
            </a:r>
            <a:r>
              <a:rPr lang="en-US" spc="7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5" dirty="0">
                <a:solidFill>
                  <a:srgbClr val="800000"/>
                </a:solidFill>
                <a:cs typeface="Cambria Math"/>
              </a:rPr>
              <a:t>𝝓</a:t>
            </a:r>
            <a:endParaRPr lang="en-US" dirty="0">
              <a:solidFill>
                <a:srgbClr val="800000"/>
              </a:solidFill>
              <a:cs typeface="Cambria Math"/>
            </a:endParaRPr>
          </a:p>
          <a:p>
            <a:pPr marL="646430" lvl="1" indent="-174625">
              <a:spcBef>
                <a:spcPts val="484"/>
              </a:spcBef>
              <a:buFont typeface="Arial MT"/>
              <a:buChar char="•"/>
              <a:tabLst>
                <a:tab pos="189865" algn="l"/>
              </a:tabLst>
            </a:pPr>
            <a:r>
              <a:rPr lang="en-US" spc="40" dirty="0">
                <a:solidFill>
                  <a:srgbClr val="404040"/>
                </a:solidFill>
                <a:cs typeface="Cambria"/>
              </a:rPr>
              <a:t>Autoencoder</a:t>
            </a:r>
            <a:r>
              <a:rPr lang="en-US" spc="9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70" dirty="0">
                <a:solidFill>
                  <a:srgbClr val="404040"/>
                </a:solidFill>
                <a:cs typeface="Cambria"/>
              </a:rPr>
              <a:t>(</a:t>
            </a:r>
            <a:r>
              <a:rPr lang="en-US" spc="-70" dirty="0">
                <a:solidFill>
                  <a:srgbClr val="404040"/>
                </a:solidFill>
                <a:cs typeface="Cambria Math"/>
              </a:rPr>
              <a:t>𝝓</a:t>
            </a:r>
            <a:r>
              <a:rPr lang="en-US" spc="-70" dirty="0">
                <a:solidFill>
                  <a:srgbClr val="404040"/>
                </a:solidFill>
                <a:cs typeface="Cambria"/>
              </a:rPr>
              <a:t>)</a:t>
            </a:r>
            <a:r>
              <a:rPr lang="en-US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95" dirty="0">
                <a:solidFill>
                  <a:srgbClr val="404040"/>
                </a:solidFill>
                <a:cs typeface="Cambria"/>
              </a:rPr>
              <a:t>+</a:t>
            </a:r>
            <a:r>
              <a:rPr lang="en-US" spc="9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5" dirty="0">
                <a:solidFill>
                  <a:srgbClr val="404040"/>
                </a:solidFill>
                <a:cs typeface="Cambria"/>
              </a:rPr>
              <a:t>one-class</a:t>
            </a:r>
            <a:r>
              <a:rPr lang="en-US" spc="8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75" dirty="0">
                <a:solidFill>
                  <a:srgbClr val="404040"/>
                </a:solidFill>
                <a:cs typeface="Cambria"/>
              </a:rPr>
              <a:t>SVM</a:t>
            </a:r>
            <a:r>
              <a:rPr lang="en-US" spc="6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65" dirty="0">
                <a:solidFill>
                  <a:srgbClr val="404040"/>
                </a:solidFill>
                <a:cs typeface="Cambria"/>
              </a:rPr>
              <a:t>(</a:t>
            </a:r>
            <a:r>
              <a:rPr lang="en-US" spc="-65" dirty="0">
                <a:solidFill>
                  <a:srgbClr val="404040"/>
                </a:solidFill>
                <a:cs typeface="Cambria Math"/>
              </a:rPr>
              <a:t>𝒇</a:t>
            </a:r>
            <a:r>
              <a:rPr lang="en-US" spc="-65" dirty="0">
                <a:solidFill>
                  <a:srgbClr val="404040"/>
                </a:solidFill>
                <a:cs typeface="Cambria"/>
              </a:rPr>
              <a:t>)</a:t>
            </a:r>
            <a:r>
              <a:rPr lang="en-US" spc="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50" dirty="0">
                <a:solidFill>
                  <a:srgbClr val="404040"/>
                </a:solidFill>
                <a:cs typeface="Cambria"/>
              </a:rPr>
              <a:t>[Xu</a:t>
            </a:r>
            <a:r>
              <a:rPr lang="en-US" sz="1400" spc="8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-20" dirty="0">
                <a:solidFill>
                  <a:srgbClr val="404040"/>
                </a:solidFill>
                <a:cs typeface="Cambria"/>
              </a:rPr>
              <a:t>et</a:t>
            </a:r>
            <a:r>
              <a:rPr lang="en-US" sz="1400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40" dirty="0">
                <a:solidFill>
                  <a:srgbClr val="404040"/>
                </a:solidFill>
                <a:cs typeface="Cambria"/>
              </a:rPr>
              <a:t>al.,</a:t>
            </a:r>
            <a:r>
              <a:rPr lang="en-US" sz="1400" spc="4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125" dirty="0">
                <a:solidFill>
                  <a:srgbClr val="404040"/>
                </a:solidFill>
                <a:cs typeface="Cambria"/>
              </a:rPr>
              <a:t>BMVC</a:t>
            </a:r>
            <a:r>
              <a:rPr lang="en-US" sz="1400" spc="5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-70" dirty="0">
                <a:solidFill>
                  <a:srgbClr val="404040"/>
                </a:solidFill>
                <a:cs typeface="Cambria"/>
              </a:rPr>
              <a:t>2015]</a:t>
            </a:r>
            <a:endParaRPr lang="en-US" sz="1400" dirty="0">
              <a:cs typeface="Cambria"/>
            </a:endParaRPr>
          </a:p>
          <a:p>
            <a:pPr marL="646430" lvl="1" indent="-174625">
              <a:spcBef>
                <a:spcPts val="455"/>
              </a:spcBef>
              <a:buFont typeface="Arial MT"/>
              <a:buChar char="•"/>
              <a:tabLst>
                <a:tab pos="189865" algn="l"/>
              </a:tabLst>
            </a:pPr>
            <a:r>
              <a:rPr lang="en-US" spc="40" dirty="0">
                <a:solidFill>
                  <a:srgbClr val="404040"/>
                </a:solidFill>
                <a:cs typeface="Cambria"/>
              </a:rPr>
              <a:t>Autoencoder</a:t>
            </a:r>
            <a:r>
              <a:rPr lang="en-US" spc="9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70" dirty="0">
                <a:solidFill>
                  <a:srgbClr val="404040"/>
                </a:solidFill>
                <a:cs typeface="Cambria"/>
              </a:rPr>
              <a:t>(</a:t>
            </a:r>
            <a:r>
              <a:rPr lang="en-US" spc="-70" dirty="0">
                <a:solidFill>
                  <a:srgbClr val="404040"/>
                </a:solidFill>
                <a:cs typeface="Cambria Math"/>
              </a:rPr>
              <a:t>𝝓</a:t>
            </a:r>
            <a:r>
              <a:rPr lang="en-US" spc="-70" dirty="0">
                <a:solidFill>
                  <a:srgbClr val="404040"/>
                </a:solidFill>
                <a:cs typeface="Cambria"/>
              </a:rPr>
              <a:t>)</a:t>
            </a:r>
            <a:r>
              <a:rPr lang="en-US" spc="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00" dirty="0">
                <a:solidFill>
                  <a:srgbClr val="404040"/>
                </a:solidFill>
                <a:cs typeface="Cambria"/>
              </a:rPr>
              <a:t>+</a:t>
            </a:r>
            <a:r>
              <a:rPr lang="en-US" spc="8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20" dirty="0">
                <a:solidFill>
                  <a:srgbClr val="404040"/>
                </a:solidFill>
                <a:cs typeface="Cambria"/>
              </a:rPr>
              <a:t>clustering</a:t>
            </a:r>
            <a:r>
              <a:rPr lang="en-US" spc="10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75" dirty="0">
                <a:solidFill>
                  <a:srgbClr val="404040"/>
                </a:solidFill>
                <a:cs typeface="Cambria"/>
              </a:rPr>
              <a:t>(</a:t>
            </a:r>
            <a:r>
              <a:rPr lang="en-US" spc="-75" dirty="0">
                <a:solidFill>
                  <a:srgbClr val="404040"/>
                </a:solidFill>
                <a:cs typeface="Cambria Math"/>
              </a:rPr>
              <a:t>𝒇</a:t>
            </a:r>
            <a:r>
              <a:rPr lang="en-US" spc="-75" dirty="0">
                <a:solidFill>
                  <a:srgbClr val="404040"/>
                </a:solidFill>
                <a:cs typeface="Cambria"/>
              </a:rPr>
              <a:t>)</a:t>
            </a:r>
            <a:r>
              <a:rPr lang="en-US" spc="2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50" dirty="0">
                <a:solidFill>
                  <a:srgbClr val="404040"/>
                </a:solidFill>
                <a:cs typeface="Cambria"/>
              </a:rPr>
              <a:t>[Yu</a:t>
            </a:r>
            <a:r>
              <a:rPr lang="en-US" sz="1400" spc="7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-20" dirty="0">
                <a:solidFill>
                  <a:srgbClr val="404040"/>
                </a:solidFill>
                <a:cs typeface="Cambria"/>
              </a:rPr>
              <a:t>et</a:t>
            </a:r>
            <a:r>
              <a:rPr lang="en-US" sz="1400" spc="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40" dirty="0">
                <a:solidFill>
                  <a:srgbClr val="404040"/>
                </a:solidFill>
                <a:cs typeface="Cambria"/>
              </a:rPr>
              <a:t>al.,</a:t>
            </a:r>
            <a:r>
              <a:rPr lang="en-US" sz="1400" spc="3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140" dirty="0">
                <a:solidFill>
                  <a:srgbClr val="404040"/>
                </a:solidFill>
                <a:cs typeface="Cambria"/>
              </a:rPr>
              <a:t>KDD</a:t>
            </a:r>
            <a:r>
              <a:rPr lang="en-US" sz="1400" spc="5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z="1400" spc="-70" dirty="0">
                <a:solidFill>
                  <a:srgbClr val="404040"/>
                </a:solidFill>
                <a:cs typeface="Cambria"/>
              </a:rPr>
              <a:t>2018]</a:t>
            </a:r>
          </a:p>
          <a:p>
            <a:pPr marL="646430" lvl="1" indent="-174625">
              <a:spcBef>
                <a:spcPts val="455"/>
              </a:spcBef>
              <a:buFont typeface="Arial MT"/>
              <a:buChar char="•"/>
              <a:tabLst>
                <a:tab pos="189865" algn="l"/>
              </a:tabLst>
            </a:pPr>
            <a:r>
              <a:rPr lang="en-US" spc="40" dirty="0">
                <a:solidFill>
                  <a:srgbClr val="404040"/>
                </a:solidFill>
                <a:cs typeface="Cambria"/>
              </a:rPr>
              <a:t>Autoencoder</a:t>
            </a:r>
            <a:r>
              <a:rPr lang="en-US" spc="95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70" dirty="0">
                <a:solidFill>
                  <a:srgbClr val="404040"/>
                </a:solidFill>
                <a:cs typeface="Cambria"/>
              </a:rPr>
              <a:t>(</a:t>
            </a:r>
            <a:r>
              <a:rPr lang="en-US" spc="-70" dirty="0">
                <a:solidFill>
                  <a:srgbClr val="404040"/>
                </a:solidFill>
                <a:cs typeface="Cambria Math"/>
              </a:rPr>
              <a:t>𝝓</a:t>
            </a:r>
            <a:r>
              <a:rPr lang="en-US" spc="-70" dirty="0">
                <a:solidFill>
                  <a:srgbClr val="404040"/>
                </a:solidFill>
                <a:cs typeface="Cambria"/>
              </a:rPr>
              <a:t>)</a:t>
            </a:r>
            <a:r>
              <a:rPr lang="en-US" spc="6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95" dirty="0">
                <a:solidFill>
                  <a:srgbClr val="404040"/>
                </a:solidFill>
                <a:cs typeface="Cambria"/>
              </a:rPr>
              <a:t>+</a:t>
            </a:r>
            <a:r>
              <a:rPr lang="en-US" spc="9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35" dirty="0">
                <a:solidFill>
                  <a:srgbClr val="404040"/>
                </a:solidFill>
                <a:cs typeface="Cambria"/>
              </a:rPr>
              <a:t>unsupervised</a:t>
            </a:r>
            <a:r>
              <a:rPr lang="en-US" spc="10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15" dirty="0">
                <a:solidFill>
                  <a:srgbClr val="404040"/>
                </a:solidFill>
                <a:cs typeface="Cambria"/>
              </a:rPr>
              <a:t>classification</a:t>
            </a:r>
            <a:r>
              <a:rPr lang="en-US" spc="110" dirty="0">
                <a:solidFill>
                  <a:srgbClr val="404040"/>
                </a:solidFill>
                <a:cs typeface="Cambria"/>
              </a:rPr>
              <a:t> </a:t>
            </a:r>
            <a:r>
              <a:rPr lang="en-US" spc="-85" dirty="0">
                <a:solidFill>
                  <a:srgbClr val="404040"/>
                </a:solidFill>
                <a:cs typeface="Cambria"/>
              </a:rPr>
              <a:t>(</a:t>
            </a:r>
            <a:r>
              <a:rPr lang="en-US" spc="-85" dirty="0">
                <a:solidFill>
                  <a:srgbClr val="404040"/>
                </a:solidFill>
                <a:cs typeface="Cambria Math"/>
              </a:rPr>
              <a:t>𝒇) </a:t>
            </a:r>
            <a:r>
              <a:rPr lang="en-US" sz="1400" spc="-85" dirty="0">
                <a:solidFill>
                  <a:srgbClr val="404040"/>
                </a:solidFill>
                <a:cs typeface="Cambria Math"/>
              </a:rPr>
              <a:t>[</a:t>
            </a:r>
            <a:r>
              <a:rPr lang="fr-FR" sz="1400" dirty="0" err="1">
                <a:solidFill>
                  <a:srgbClr val="212121"/>
                </a:solidFill>
                <a:latin typeface="Arial MT"/>
                <a:cs typeface="Arial MT"/>
              </a:rPr>
              <a:t>Ionescu</a:t>
            </a:r>
            <a:r>
              <a:rPr lang="fr-FR" sz="1400" dirty="0">
                <a:solidFill>
                  <a:srgbClr val="212121"/>
                </a:solidFill>
                <a:latin typeface="Arial MT"/>
                <a:cs typeface="Arial MT"/>
              </a:rPr>
              <a:t> et </a:t>
            </a:r>
            <a:r>
              <a:rPr lang="fr-FR" sz="1400" spc="5" dirty="0">
                <a:solidFill>
                  <a:srgbClr val="212121"/>
                </a:solidFill>
                <a:latin typeface="Arial MT"/>
                <a:cs typeface="Arial MT"/>
              </a:rPr>
              <a:t>al. </a:t>
            </a:r>
            <a:r>
              <a:rPr lang="fr-FR" sz="1400" spc="114" dirty="0">
                <a:latin typeface="Cambria"/>
                <a:cs typeface="Cambria"/>
              </a:rPr>
              <a:t>CVPR</a:t>
            </a:r>
            <a:r>
              <a:rPr lang="fr-FR" sz="1400" spc="-15" dirty="0">
                <a:latin typeface="Cambria"/>
                <a:cs typeface="Cambria"/>
              </a:rPr>
              <a:t> </a:t>
            </a:r>
            <a:r>
              <a:rPr lang="fr-FR" sz="1400" spc="-70" dirty="0">
                <a:latin typeface="Cambria"/>
                <a:cs typeface="Cambria"/>
              </a:rPr>
              <a:t>2019]</a:t>
            </a:r>
            <a:endParaRPr lang="fr-FR" sz="1400" dirty="0">
              <a:latin typeface="Cambria"/>
              <a:cs typeface="Cambria"/>
            </a:endParaRPr>
          </a:p>
          <a:p>
            <a:pPr marL="189230" indent="-174625">
              <a:spcBef>
                <a:spcPts val="45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endParaRPr lang="en-US" baseline="29761" dirty="0">
              <a:cs typeface="Cambria"/>
            </a:endParaRPr>
          </a:p>
          <a:p>
            <a:pPr marL="189230" indent="-174625">
              <a:lnSpc>
                <a:spcPct val="100000"/>
              </a:lnSpc>
              <a:spcBef>
                <a:spcPts val="45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endParaRPr lang="en-US" dirty="0">
              <a:cs typeface="Cambria"/>
            </a:endParaRPr>
          </a:p>
          <a:p>
            <a:pPr marL="469900">
              <a:lnSpc>
                <a:spcPts val="2280"/>
              </a:lnSpc>
            </a:pPr>
            <a:endParaRPr lang="it-IT" spc="-15" dirty="0">
              <a:solidFill>
                <a:srgbClr val="404040"/>
              </a:solidFill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066" y="3493073"/>
            <a:ext cx="6330950" cy="364202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endParaRPr lang="en-US" dirty="0"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5714" y="5360243"/>
            <a:ext cx="7556500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1454" indent="-173990">
              <a:lnSpc>
                <a:spcPct val="100000"/>
              </a:lnSpc>
              <a:spcBef>
                <a:spcPts val="90"/>
              </a:spcBef>
              <a:buClr>
                <a:srgbClr val="D30000"/>
              </a:buClr>
              <a:buFont typeface="Arial MT"/>
              <a:buChar char="•"/>
              <a:tabLst>
                <a:tab pos="212090" algn="l"/>
              </a:tabLst>
            </a:pPr>
            <a:endParaRPr lang="en-US" baseline="29761" dirty="0"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83267" y="1864232"/>
            <a:ext cx="1981835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feature extractors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81400" y="6266637"/>
            <a:ext cx="6408154" cy="1008289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2545" marR="5080" indent="-30480">
              <a:lnSpc>
                <a:spcPts val="1390"/>
              </a:lnSpc>
              <a:spcBef>
                <a:spcPts val="185"/>
              </a:spcBef>
            </a:pP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Tudor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Ionescu, Radu, et </a:t>
            </a:r>
            <a:r>
              <a:rPr sz="800" spc="5" dirty="0">
                <a:solidFill>
                  <a:srgbClr val="212121"/>
                </a:solidFill>
                <a:latin typeface="Arial MT"/>
                <a:cs typeface="Arial MT"/>
              </a:rPr>
              <a:t>al.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"Object-centric auto-encoders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sz="800" spc="-20" dirty="0">
                <a:solidFill>
                  <a:srgbClr val="212121"/>
                </a:solidFill>
                <a:latin typeface="Arial MT"/>
                <a:cs typeface="Arial MT"/>
              </a:rPr>
              <a:t>dummy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anomalies for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abnormal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event detection </a:t>
            </a:r>
            <a:r>
              <a:rPr sz="800" spc="10" dirty="0">
                <a:solidFill>
                  <a:srgbClr val="212121"/>
                </a:solidFill>
                <a:latin typeface="Arial MT"/>
                <a:cs typeface="Arial MT"/>
              </a:rPr>
              <a:t>in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video.“ In: </a:t>
            </a:r>
            <a:r>
              <a:rPr sz="800" i="1" spc="-5" dirty="0">
                <a:solidFill>
                  <a:srgbClr val="212121"/>
                </a:solidFill>
                <a:latin typeface="Arial"/>
                <a:cs typeface="Arial"/>
              </a:rPr>
              <a:t>CVPR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. 2019. </a:t>
            </a:r>
            <a:r>
              <a:rPr sz="800" spc="-3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endParaRPr lang="it-IT" sz="800" spc="-320" dirty="0">
              <a:solidFill>
                <a:srgbClr val="212121"/>
              </a:solidFill>
              <a:latin typeface="Arial MT"/>
              <a:cs typeface="Arial MT"/>
            </a:endParaRPr>
          </a:p>
          <a:p>
            <a:pPr marL="42545" marR="5080" indent="-30480">
              <a:lnSpc>
                <a:spcPts val="1390"/>
              </a:lnSpc>
              <a:spcBef>
                <a:spcPts val="185"/>
              </a:spcBef>
            </a:pP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Xu,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Dan,</a:t>
            </a:r>
            <a:r>
              <a:rPr sz="8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et</a:t>
            </a:r>
            <a:r>
              <a:rPr sz="800" spc="5" dirty="0">
                <a:solidFill>
                  <a:srgbClr val="212121"/>
                </a:solidFill>
                <a:latin typeface="Arial MT"/>
                <a:cs typeface="Arial MT"/>
              </a:rPr>
              <a:t> al.</a:t>
            </a:r>
            <a:r>
              <a:rPr sz="8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"Learning</a:t>
            </a:r>
            <a:r>
              <a:rPr sz="8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deep</a:t>
            </a:r>
            <a:r>
              <a:rPr sz="800" spc="-4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representations</a:t>
            </a:r>
            <a:r>
              <a:rPr sz="800" spc="-4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sz="8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appearance</a:t>
            </a:r>
            <a:r>
              <a:rPr sz="800" spc="-7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sz="8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motion</a:t>
            </a:r>
            <a:r>
              <a:rPr sz="8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for</a:t>
            </a:r>
            <a:r>
              <a:rPr sz="8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anomalous</a:t>
            </a:r>
            <a:r>
              <a:rPr sz="800" spc="-4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event</a:t>
            </a:r>
            <a:r>
              <a:rPr sz="8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detection.“</a:t>
            </a:r>
            <a:r>
              <a:rPr sz="800" spc="-5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In:</a:t>
            </a:r>
            <a:r>
              <a:rPr sz="800" spc="9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i="1" spc="-5" dirty="0">
                <a:solidFill>
                  <a:srgbClr val="212121"/>
                </a:solidFill>
                <a:latin typeface="Arial"/>
                <a:cs typeface="Arial"/>
              </a:rPr>
              <a:t>BMVC</a:t>
            </a:r>
            <a:r>
              <a:rPr sz="800" i="1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(2015).</a:t>
            </a:r>
            <a:endParaRPr lang="it-IT" sz="800" dirty="0">
              <a:solidFill>
                <a:srgbClr val="212121"/>
              </a:solidFill>
              <a:latin typeface="Arial MT"/>
              <a:cs typeface="Arial MT"/>
            </a:endParaRPr>
          </a:p>
          <a:p>
            <a:pPr marL="42545" marR="5080" indent="-30480">
              <a:lnSpc>
                <a:spcPts val="1390"/>
              </a:lnSpc>
              <a:spcBef>
                <a:spcPts val="185"/>
              </a:spcBef>
            </a:pPr>
            <a:r>
              <a:rPr lang="en-US" sz="800" spc="-30" dirty="0">
                <a:solidFill>
                  <a:srgbClr val="212121"/>
                </a:solidFill>
                <a:latin typeface="Arial MT"/>
                <a:cs typeface="Arial MT"/>
              </a:rPr>
              <a:t>Yu,</a:t>
            </a:r>
            <a:r>
              <a:rPr lang="en-US" sz="8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dirty="0" err="1">
                <a:solidFill>
                  <a:srgbClr val="212121"/>
                </a:solidFill>
                <a:latin typeface="Arial MT"/>
                <a:cs typeface="Arial MT"/>
              </a:rPr>
              <a:t>Wenchao</a:t>
            </a:r>
            <a:r>
              <a:rPr lang="en-US" sz="800" dirty="0">
                <a:solidFill>
                  <a:srgbClr val="212121"/>
                </a:solidFill>
                <a:latin typeface="Arial MT"/>
                <a:cs typeface="Arial MT"/>
              </a:rPr>
              <a:t>,</a:t>
            </a:r>
            <a:r>
              <a:rPr lang="en-US" sz="8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dirty="0">
                <a:solidFill>
                  <a:srgbClr val="212121"/>
                </a:solidFill>
                <a:latin typeface="Arial MT"/>
                <a:cs typeface="Arial MT"/>
              </a:rPr>
              <a:t>et</a:t>
            </a:r>
            <a:r>
              <a:rPr lang="en-US" sz="8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spc="5" dirty="0">
                <a:solidFill>
                  <a:srgbClr val="212121"/>
                </a:solidFill>
                <a:latin typeface="Arial MT"/>
                <a:cs typeface="Arial MT"/>
              </a:rPr>
              <a:t>al.</a:t>
            </a:r>
            <a:r>
              <a:rPr lang="en-US" sz="800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spc="-5" dirty="0">
                <a:solidFill>
                  <a:srgbClr val="212121"/>
                </a:solidFill>
                <a:latin typeface="Arial MT"/>
                <a:cs typeface="Arial MT"/>
              </a:rPr>
              <a:t>"</a:t>
            </a:r>
            <a:r>
              <a:rPr lang="en-US" sz="800" spc="-5" dirty="0" err="1">
                <a:solidFill>
                  <a:srgbClr val="212121"/>
                </a:solidFill>
                <a:latin typeface="Arial MT"/>
                <a:cs typeface="Arial MT"/>
              </a:rPr>
              <a:t>Netwalk</a:t>
            </a:r>
            <a:r>
              <a:rPr lang="en-US" sz="800" spc="-5" dirty="0">
                <a:solidFill>
                  <a:srgbClr val="212121"/>
                </a:solidFill>
                <a:latin typeface="Arial MT"/>
                <a:cs typeface="Arial MT"/>
              </a:rPr>
              <a:t>:</a:t>
            </a:r>
            <a:r>
              <a:rPr lang="en-US" sz="8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dirty="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lang="en-US" sz="800" spc="-7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spc="5" dirty="0">
                <a:solidFill>
                  <a:srgbClr val="212121"/>
                </a:solidFill>
                <a:latin typeface="Arial MT"/>
                <a:cs typeface="Arial MT"/>
              </a:rPr>
              <a:t>flexible</a:t>
            </a:r>
            <a:r>
              <a:rPr lang="en-US" sz="800" spc="-5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dirty="0">
                <a:solidFill>
                  <a:srgbClr val="212121"/>
                </a:solidFill>
                <a:latin typeface="Arial MT"/>
                <a:cs typeface="Arial MT"/>
              </a:rPr>
              <a:t>deep</a:t>
            </a:r>
            <a:r>
              <a:rPr lang="en-US" sz="800" spc="-3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dirty="0">
                <a:solidFill>
                  <a:srgbClr val="212121"/>
                </a:solidFill>
                <a:latin typeface="Arial MT"/>
                <a:cs typeface="Arial MT"/>
              </a:rPr>
              <a:t>embedding</a:t>
            </a:r>
            <a:r>
              <a:rPr lang="en-US" sz="8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dirty="0">
                <a:solidFill>
                  <a:srgbClr val="212121"/>
                </a:solidFill>
                <a:latin typeface="Arial MT"/>
                <a:cs typeface="Arial MT"/>
              </a:rPr>
              <a:t>approach</a:t>
            </a:r>
            <a:r>
              <a:rPr lang="en-US" sz="8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dirty="0">
                <a:solidFill>
                  <a:srgbClr val="212121"/>
                </a:solidFill>
                <a:latin typeface="Arial MT"/>
                <a:cs typeface="Arial MT"/>
              </a:rPr>
              <a:t>for anomaly</a:t>
            </a:r>
            <a:r>
              <a:rPr lang="en-US" sz="8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spc="5" dirty="0">
                <a:solidFill>
                  <a:srgbClr val="212121"/>
                </a:solidFill>
                <a:latin typeface="Arial MT"/>
                <a:cs typeface="Arial MT"/>
              </a:rPr>
              <a:t>detection</a:t>
            </a:r>
            <a:r>
              <a:rPr lang="en-US" sz="800" spc="-5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spc="10" dirty="0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lang="en-US" sz="800" spc="-5" dirty="0">
                <a:solidFill>
                  <a:srgbClr val="212121"/>
                </a:solidFill>
                <a:latin typeface="Arial MT"/>
                <a:cs typeface="Arial MT"/>
              </a:rPr>
              <a:t> dynamic</a:t>
            </a:r>
            <a:r>
              <a:rPr lang="en-US" sz="8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spc="-5" dirty="0">
                <a:solidFill>
                  <a:srgbClr val="212121"/>
                </a:solidFill>
                <a:latin typeface="Arial MT"/>
                <a:cs typeface="Arial MT"/>
              </a:rPr>
              <a:t>networks.“</a:t>
            </a:r>
            <a:r>
              <a:rPr lang="en-US" sz="800" spc="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dirty="0">
                <a:solidFill>
                  <a:srgbClr val="212121"/>
                </a:solidFill>
                <a:latin typeface="Arial MT"/>
                <a:cs typeface="Arial MT"/>
              </a:rPr>
              <a:t>In:</a:t>
            </a:r>
            <a:r>
              <a:rPr lang="en-US" sz="800" spc="-9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i="1" spc="-5" dirty="0">
                <a:solidFill>
                  <a:srgbClr val="212121"/>
                </a:solidFill>
                <a:latin typeface="Arial"/>
                <a:cs typeface="Arial"/>
              </a:rPr>
              <a:t>KDD</a:t>
            </a:r>
            <a:r>
              <a:rPr lang="en-US" sz="800" spc="-5" dirty="0">
                <a:solidFill>
                  <a:srgbClr val="212121"/>
                </a:solidFill>
                <a:latin typeface="Arial MT"/>
                <a:cs typeface="Arial MT"/>
              </a:rPr>
              <a:t>.</a:t>
            </a:r>
            <a:r>
              <a:rPr lang="en-US" sz="800" spc="3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US" sz="800" spc="-5" dirty="0">
                <a:solidFill>
                  <a:srgbClr val="212121"/>
                </a:solidFill>
                <a:latin typeface="Arial MT"/>
                <a:cs typeface="Arial MT"/>
              </a:rPr>
              <a:t>2018.</a:t>
            </a:r>
            <a:endParaRPr lang="en-US" sz="800" dirty="0">
              <a:latin typeface="Arial MT"/>
              <a:cs typeface="Arial MT"/>
            </a:endParaRPr>
          </a:p>
          <a:p>
            <a:pPr marL="42545" marR="5080" indent="-30480">
              <a:lnSpc>
                <a:spcPts val="1390"/>
              </a:lnSpc>
              <a:spcBef>
                <a:spcPts val="185"/>
              </a:spcBef>
            </a:pPr>
            <a:endParaRPr lang="it-IT" sz="1000" dirty="0">
              <a:solidFill>
                <a:srgbClr val="212121"/>
              </a:solidFill>
              <a:latin typeface="Arial MT"/>
              <a:cs typeface="Arial MT"/>
            </a:endParaRPr>
          </a:p>
          <a:p>
            <a:pPr marL="42545" marR="5080" indent="-30480">
              <a:lnSpc>
                <a:spcPts val="1390"/>
              </a:lnSpc>
              <a:spcBef>
                <a:spcPts val="185"/>
              </a:spcBef>
            </a:pPr>
            <a:endParaRPr sz="1000" dirty="0">
              <a:latin typeface="Arial MT"/>
              <a:cs typeface="Arial MT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87F5B22-2DFA-7137-3B0E-5BA2283D5C8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241" y="838200"/>
            <a:ext cx="463232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Section </a:t>
            </a:r>
            <a:r>
              <a:rPr spc="20" dirty="0"/>
              <a:t>summary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2019716"/>
            <a:ext cx="5073015" cy="2282676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pc="5" dirty="0">
                <a:latin typeface="Arial Black"/>
                <a:cs typeface="Arial Black"/>
              </a:rPr>
              <a:t>Pros</a:t>
            </a:r>
            <a:endParaRPr dirty="0">
              <a:latin typeface="Arial Black"/>
              <a:cs typeface="Arial Black"/>
            </a:endParaRPr>
          </a:p>
          <a:p>
            <a:pPr marL="189230" marR="5080" indent="-173990">
              <a:lnSpc>
                <a:spcPts val="2160"/>
              </a:lnSpc>
              <a:spcBef>
                <a:spcPts val="74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105" dirty="0">
                <a:latin typeface="Cambria"/>
                <a:cs typeface="Cambria"/>
              </a:rPr>
              <a:t>Many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state-of-the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art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(pre-trained)</a:t>
            </a:r>
            <a:r>
              <a:rPr spc="40" dirty="0">
                <a:latin typeface="Cambria"/>
                <a:cs typeface="Cambria"/>
              </a:rPr>
              <a:t> deep 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30" dirty="0">
                <a:latin typeface="Cambria"/>
                <a:cs typeface="Cambria"/>
              </a:rPr>
              <a:t>models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55" dirty="0">
                <a:latin typeface="Cambria"/>
                <a:cs typeface="Cambria"/>
              </a:rPr>
              <a:t>and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off-the-shelf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45" dirty="0">
                <a:latin typeface="Cambria"/>
                <a:cs typeface="Cambria"/>
              </a:rPr>
              <a:t>anomaly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detectors </a:t>
            </a:r>
            <a:r>
              <a:rPr spc="-42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are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30" dirty="0">
                <a:latin typeface="Cambria"/>
                <a:cs typeface="Cambria"/>
              </a:rPr>
              <a:t>readily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25" dirty="0">
                <a:latin typeface="Cambria"/>
                <a:cs typeface="Cambria"/>
              </a:rPr>
              <a:t>available</a:t>
            </a:r>
            <a:endParaRPr dirty="0">
              <a:latin typeface="Cambria"/>
              <a:cs typeface="Cambria"/>
            </a:endParaRPr>
          </a:p>
          <a:p>
            <a:pPr marL="189230" indent="-174625">
              <a:lnSpc>
                <a:spcPts val="2280"/>
              </a:lnSpc>
              <a:spcBef>
                <a:spcPts val="42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50" dirty="0">
                <a:latin typeface="Cambria"/>
                <a:cs typeface="Cambria"/>
              </a:rPr>
              <a:t>More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40" dirty="0">
                <a:latin typeface="Cambria"/>
                <a:cs typeface="Cambria"/>
              </a:rPr>
              <a:t>powerful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30" dirty="0">
                <a:latin typeface="Cambria"/>
                <a:cs typeface="Cambria"/>
              </a:rPr>
              <a:t>dimensionality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reduction</a:t>
            </a:r>
            <a:endParaRPr dirty="0">
              <a:latin typeface="Cambria"/>
              <a:cs typeface="Cambria"/>
            </a:endParaRPr>
          </a:p>
          <a:p>
            <a:pPr marL="189230">
              <a:lnSpc>
                <a:spcPts val="2280"/>
              </a:lnSpc>
            </a:pPr>
            <a:r>
              <a:rPr spc="20" dirty="0">
                <a:latin typeface="Cambria"/>
                <a:cs typeface="Cambria"/>
              </a:rPr>
              <a:t>than</a:t>
            </a:r>
            <a:r>
              <a:rPr spc="40" dirty="0">
                <a:latin typeface="Cambria"/>
                <a:cs typeface="Cambria"/>
              </a:rPr>
              <a:t> popular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linear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25" dirty="0">
                <a:latin typeface="Cambria"/>
                <a:cs typeface="Cambria"/>
              </a:rPr>
              <a:t>methods</a:t>
            </a:r>
            <a:endParaRPr dirty="0">
              <a:latin typeface="Cambria"/>
              <a:cs typeface="Cambria"/>
            </a:endParaRPr>
          </a:p>
          <a:p>
            <a:pPr marL="189230" indent="-174625">
              <a:lnSpc>
                <a:spcPct val="100000"/>
              </a:lnSpc>
              <a:spcBef>
                <a:spcPts val="459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25" dirty="0">
                <a:latin typeface="Cambria"/>
                <a:cs typeface="Cambria"/>
              </a:rPr>
              <a:t>Easy-to-implement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2050" y="2019716"/>
            <a:ext cx="5067300" cy="265366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>
                <a:latin typeface="Arial Black"/>
                <a:cs typeface="Arial Black"/>
              </a:rPr>
              <a:t>Cons</a:t>
            </a:r>
          </a:p>
          <a:p>
            <a:pPr marL="189230" marR="5080" indent="-173990">
              <a:lnSpc>
                <a:spcPts val="2160"/>
              </a:lnSpc>
              <a:spcBef>
                <a:spcPts val="74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55" dirty="0">
                <a:latin typeface="Cambria"/>
                <a:cs typeface="Cambria"/>
              </a:rPr>
              <a:t>Fully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disjointing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feature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extraction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55" dirty="0">
                <a:latin typeface="Cambria"/>
                <a:cs typeface="Cambria"/>
              </a:rPr>
              <a:t>and 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45" dirty="0">
                <a:latin typeface="Cambria"/>
                <a:cs typeface="Cambria"/>
              </a:rPr>
              <a:t>anomaly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scoring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25" dirty="0">
                <a:latin typeface="Cambria"/>
                <a:cs typeface="Cambria"/>
              </a:rPr>
              <a:t>can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lead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to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25" dirty="0">
                <a:latin typeface="Cambria"/>
                <a:cs typeface="Cambria"/>
              </a:rPr>
              <a:t>significant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loss </a:t>
            </a:r>
            <a:r>
              <a:rPr spc="-425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of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30" dirty="0">
                <a:latin typeface="Cambria"/>
                <a:cs typeface="Cambria"/>
              </a:rPr>
              <a:t>anomaly-discriminative</a:t>
            </a:r>
            <a:r>
              <a:rPr spc="140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information</a:t>
            </a:r>
            <a:endParaRPr dirty="0">
              <a:latin typeface="Cambria"/>
              <a:cs typeface="Cambria"/>
            </a:endParaRPr>
          </a:p>
          <a:p>
            <a:pPr marL="189230" indent="-174625">
              <a:lnSpc>
                <a:spcPts val="2280"/>
              </a:lnSpc>
              <a:spcBef>
                <a:spcPts val="42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10" dirty="0">
                <a:latin typeface="Cambria"/>
                <a:cs typeface="Cambria"/>
              </a:rPr>
              <a:t>Pre-trained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spc="40" dirty="0">
                <a:latin typeface="Cambria"/>
                <a:cs typeface="Cambria"/>
              </a:rPr>
              <a:t>deep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models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are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typically</a:t>
            </a:r>
            <a:endParaRPr dirty="0">
              <a:latin typeface="Cambria"/>
              <a:cs typeface="Cambria"/>
            </a:endParaRPr>
          </a:p>
          <a:p>
            <a:pPr marL="189230">
              <a:lnSpc>
                <a:spcPts val="2280"/>
              </a:lnSpc>
            </a:pPr>
            <a:r>
              <a:rPr spc="30" dirty="0">
                <a:latin typeface="Cambria"/>
                <a:cs typeface="Cambria"/>
              </a:rPr>
              <a:t>limited</a:t>
            </a:r>
            <a:r>
              <a:rPr spc="10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to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15" dirty="0">
                <a:latin typeface="Cambria"/>
                <a:cs typeface="Cambria"/>
              </a:rPr>
              <a:t>specific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types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of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30" dirty="0">
                <a:latin typeface="Cambria"/>
                <a:cs typeface="Cambria"/>
              </a:rPr>
              <a:t>data</a:t>
            </a:r>
            <a:endParaRPr dirty="0">
              <a:latin typeface="Cambria"/>
              <a:cs typeface="Cambria"/>
            </a:endParaRPr>
          </a:p>
          <a:p>
            <a:pPr marL="189230" marR="482600" indent="-173990">
              <a:lnSpc>
                <a:spcPts val="2160"/>
              </a:lnSpc>
              <a:spcBef>
                <a:spcPts val="73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5" dirty="0">
                <a:latin typeface="Cambria"/>
                <a:cs typeface="Cambria"/>
              </a:rPr>
              <a:t>Inherent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15" dirty="0">
                <a:latin typeface="Cambria"/>
                <a:cs typeface="Cambria"/>
              </a:rPr>
              <a:t>limitation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35" dirty="0">
                <a:latin typeface="Cambria"/>
                <a:cs typeface="Cambria"/>
              </a:rPr>
              <a:t>of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existing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45" dirty="0">
                <a:latin typeface="Cambria"/>
                <a:cs typeface="Cambria"/>
              </a:rPr>
              <a:t>anomaly </a:t>
            </a:r>
            <a:r>
              <a:rPr spc="-425" dirty="0">
                <a:latin typeface="Cambria"/>
                <a:cs typeface="Cambria"/>
              </a:rPr>
              <a:t> </a:t>
            </a:r>
            <a:r>
              <a:rPr spc="10" dirty="0">
                <a:latin typeface="Cambria"/>
                <a:cs typeface="Cambria"/>
              </a:rPr>
              <a:t>measures</a:t>
            </a:r>
            <a:endParaRPr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9210040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pc="35" dirty="0"/>
              <a:t>Part </a:t>
            </a:r>
            <a:r>
              <a:rPr dirty="0"/>
              <a:t>1: </a:t>
            </a:r>
            <a:r>
              <a:rPr spc="15" dirty="0"/>
              <a:t>Overview </a:t>
            </a:r>
            <a:r>
              <a:rPr dirty="0"/>
              <a:t>of </a:t>
            </a:r>
            <a:r>
              <a:rPr spc="5" dirty="0"/>
              <a:t> </a:t>
            </a:r>
            <a:r>
              <a:rPr spc="-5" dirty="0"/>
              <a:t>Challenges</a:t>
            </a:r>
            <a:r>
              <a:rPr spc="-1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5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2486214"/>
            <a:ext cx="6160770" cy="1778051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b="1" dirty="0">
                <a:solidFill>
                  <a:srgbClr val="800000"/>
                </a:solidFill>
                <a:cs typeface="Arial Black"/>
              </a:rPr>
              <a:t>Problem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definition</a:t>
            </a:r>
            <a:r>
              <a:rPr b="1" spc="-3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and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applications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b="1" spc="-10" dirty="0">
                <a:solidFill>
                  <a:srgbClr val="800000"/>
                </a:solidFill>
                <a:cs typeface="Arial Black"/>
              </a:rPr>
              <a:t>Challenges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b="1" spc="-5" dirty="0">
                <a:solidFill>
                  <a:srgbClr val="800000"/>
                </a:solidFill>
                <a:cs typeface="Arial Black"/>
              </a:rPr>
              <a:t>Deep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vs.</a:t>
            </a:r>
            <a:r>
              <a:rPr b="1" spc="-2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shallow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methods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b="1" dirty="0">
                <a:solidFill>
                  <a:srgbClr val="800000"/>
                </a:solidFill>
                <a:cs typeface="Arial Black"/>
              </a:rPr>
              <a:t>Overview</a:t>
            </a:r>
            <a:r>
              <a:rPr b="1" spc="-2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of</a:t>
            </a:r>
            <a:r>
              <a:rPr b="1" spc="1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deep</a:t>
            </a:r>
            <a:r>
              <a:rPr b="1" spc="2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anomaly</a:t>
            </a:r>
            <a:r>
              <a:rPr b="1" spc="2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detection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approaches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-15" dirty="0">
                <a:solidFill>
                  <a:srgbClr val="800000"/>
                </a:solidFill>
                <a:cs typeface="Arial Black"/>
              </a:rPr>
              <a:t>Taxonomy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 of</a:t>
            </a:r>
            <a:r>
              <a:rPr b="1" spc="4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methods</a:t>
            </a:r>
            <a:endParaRPr b="1" dirty="0">
              <a:solidFill>
                <a:srgbClr val="800000"/>
              </a:solidFill>
              <a:cs typeface="Arial Black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FC64C65-FFA0-5AE7-651A-D414BFF39B2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914400"/>
            <a:ext cx="5955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Part</a:t>
            </a:r>
            <a:r>
              <a:rPr spc="-20" dirty="0"/>
              <a:t> </a:t>
            </a:r>
            <a:r>
              <a:rPr dirty="0"/>
              <a:t>2:</a:t>
            </a:r>
            <a:r>
              <a:rPr spc="-40" dirty="0"/>
              <a:t> </a:t>
            </a:r>
            <a:r>
              <a:rPr dirty="0"/>
              <a:t>Methods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2057400"/>
            <a:ext cx="6534150" cy="27353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5" dirty="0">
                <a:solidFill>
                  <a:srgbClr val="800000"/>
                </a:solidFill>
                <a:latin typeface="Arial Black"/>
                <a:cs typeface="Arial Black"/>
              </a:rPr>
              <a:t>The</a:t>
            </a:r>
            <a:r>
              <a:rPr sz="2000" spc="1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800000"/>
                </a:solidFill>
                <a:latin typeface="Arial Black"/>
                <a:cs typeface="Arial Black"/>
              </a:rPr>
              <a:t>modeling</a:t>
            </a:r>
            <a:r>
              <a:rPr sz="2000" spc="4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800000"/>
                </a:solidFill>
                <a:latin typeface="Arial Black"/>
                <a:cs typeface="Arial Black"/>
              </a:rPr>
              <a:t>perspective</a:t>
            </a:r>
            <a:endParaRPr sz="2000" dirty="0">
              <a:solidFill>
                <a:srgbClr val="800000"/>
              </a:solidFill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spc="-10" dirty="0">
                <a:solidFill>
                  <a:srgbClr val="800000"/>
                </a:solidFill>
                <a:latin typeface="Arial Black"/>
                <a:cs typeface="Arial Black"/>
              </a:rPr>
              <a:t>Deep</a:t>
            </a:r>
            <a:r>
              <a:rPr sz="1700" spc="1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5" dirty="0">
                <a:solidFill>
                  <a:srgbClr val="800000"/>
                </a:solidFill>
                <a:latin typeface="Arial Black"/>
                <a:cs typeface="Arial Black"/>
              </a:rPr>
              <a:t>learning</a:t>
            </a:r>
            <a:r>
              <a:rPr sz="1700" spc="-3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-10" dirty="0">
                <a:solidFill>
                  <a:srgbClr val="800000"/>
                </a:solidFill>
                <a:latin typeface="Arial Black"/>
                <a:cs typeface="Arial Black"/>
              </a:rPr>
              <a:t>for</a:t>
            </a:r>
            <a:r>
              <a:rPr sz="1700" spc="-4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800000"/>
                </a:solidFill>
                <a:latin typeface="Arial Black"/>
                <a:cs typeface="Arial Black"/>
              </a:rPr>
              <a:t>feature</a:t>
            </a:r>
            <a:r>
              <a:rPr sz="1700" spc="-3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800000"/>
                </a:solidFill>
                <a:latin typeface="Arial Black"/>
                <a:cs typeface="Arial Black"/>
              </a:rPr>
              <a:t>extraction</a:t>
            </a:r>
            <a:endParaRPr sz="1700" dirty="0">
              <a:solidFill>
                <a:srgbClr val="800000"/>
              </a:solidFill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spc="5" dirty="0">
                <a:solidFill>
                  <a:srgbClr val="800000"/>
                </a:solidFill>
                <a:latin typeface="Arial Black"/>
                <a:cs typeface="Arial Black"/>
              </a:rPr>
              <a:t>Learning</a:t>
            </a:r>
            <a:r>
              <a:rPr sz="1700" spc="-1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800000"/>
                </a:solidFill>
                <a:latin typeface="Arial Black"/>
                <a:cs typeface="Arial Black"/>
              </a:rPr>
              <a:t>feature</a:t>
            </a:r>
            <a:r>
              <a:rPr sz="1700" spc="-2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800000"/>
                </a:solidFill>
                <a:latin typeface="Arial Black"/>
                <a:cs typeface="Arial Black"/>
              </a:rPr>
              <a:t>representations</a:t>
            </a:r>
            <a:r>
              <a:rPr sz="1700" spc="-2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-5" dirty="0">
                <a:solidFill>
                  <a:srgbClr val="800000"/>
                </a:solidFill>
                <a:latin typeface="Arial Black"/>
                <a:cs typeface="Arial Black"/>
              </a:rPr>
              <a:t>of</a:t>
            </a:r>
            <a:r>
              <a:rPr sz="1700" spc="10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z="1700" spc="10" dirty="0">
                <a:solidFill>
                  <a:srgbClr val="800000"/>
                </a:solidFill>
                <a:latin typeface="Arial Black"/>
                <a:cs typeface="Arial Black"/>
              </a:rPr>
              <a:t>normality</a:t>
            </a:r>
            <a:endParaRPr sz="1700" dirty="0">
              <a:solidFill>
                <a:srgbClr val="800000"/>
              </a:solidFill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spc="-5" dirty="0">
                <a:solidFill>
                  <a:srgbClr val="888888"/>
                </a:solidFill>
                <a:latin typeface="Arial Black"/>
                <a:cs typeface="Arial Black"/>
              </a:rPr>
              <a:t>End-to-end</a:t>
            </a:r>
            <a:r>
              <a:rPr sz="1700" spc="-1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anomaly</a:t>
            </a:r>
            <a:r>
              <a:rPr sz="1700" spc="10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score</a:t>
            </a:r>
            <a:r>
              <a:rPr sz="1700" spc="-10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spc="10" dirty="0">
                <a:solidFill>
                  <a:srgbClr val="888888"/>
                </a:solidFill>
                <a:latin typeface="Arial Black"/>
                <a:cs typeface="Arial Black"/>
              </a:rPr>
              <a:t>learning</a:t>
            </a:r>
            <a:endParaRPr sz="1700" dirty="0">
              <a:latin typeface="Arial Black"/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5" dirty="0">
                <a:solidFill>
                  <a:srgbClr val="888888"/>
                </a:solidFill>
                <a:latin typeface="Arial Black"/>
                <a:cs typeface="Arial Black"/>
              </a:rPr>
              <a:t>The</a:t>
            </a:r>
            <a:r>
              <a:rPr sz="2000" spc="3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888888"/>
                </a:solidFill>
                <a:latin typeface="Arial Black"/>
                <a:cs typeface="Arial Black"/>
              </a:rPr>
              <a:t>supervision</a:t>
            </a:r>
            <a:r>
              <a:rPr sz="2000" spc="3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spc="-5" dirty="0">
                <a:solidFill>
                  <a:srgbClr val="888888"/>
                </a:solidFill>
                <a:latin typeface="Arial Black"/>
                <a:cs typeface="Arial Black"/>
              </a:rPr>
              <a:t>information</a:t>
            </a:r>
            <a:r>
              <a:rPr sz="2000" spc="3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888888"/>
                </a:solidFill>
                <a:latin typeface="Arial Black"/>
                <a:cs typeface="Arial Black"/>
              </a:rPr>
              <a:t>perspective</a:t>
            </a:r>
            <a:endParaRPr sz="2000" dirty="0"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Unsupervised</a:t>
            </a:r>
            <a:r>
              <a:rPr sz="1700" spc="-5" dirty="0">
                <a:solidFill>
                  <a:srgbClr val="888888"/>
                </a:solidFill>
                <a:latin typeface="Arial Black"/>
                <a:cs typeface="Arial Black"/>
              </a:rPr>
              <a:t> approach</a:t>
            </a:r>
            <a:endParaRPr sz="1700" dirty="0"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Weakly-supervised</a:t>
            </a:r>
            <a:r>
              <a:rPr sz="1700" spc="-5" dirty="0">
                <a:solidFill>
                  <a:srgbClr val="888888"/>
                </a:solidFill>
                <a:latin typeface="Arial Black"/>
                <a:cs typeface="Arial Black"/>
              </a:rPr>
              <a:t> approach</a:t>
            </a:r>
            <a:endParaRPr sz="1700" dirty="0"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z="1700" spc="5" dirty="0">
                <a:solidFill>
                  <a:srgbClr val="888888"/>
                </a:solidFill>
                <a:latin typeface="Arial Black"/>
                <a:cs typeface="Arial Black"/>
              </a:rPr>
              <a:t>Semi-supervised</a:t>
            </a:r>
            <a:r>
              <a:rPr sz="1700" spc="-5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1700" dirty="0">
                <a:solidFill>
                  <a:srgbClr val="888888"/>
                </a:solidFill>
                <a:latin typeface="Arial Black"/>
                <a:cs typeface="Arial Black"/>
              </a:rPr>
              <a:t>approach</a:t>
            </a:r>
            <a:endParaRPr sz="1700" dirty="0">
              <a:latin typeface="Arial Black"/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spc="-15" dirty="0">
                <a:solidFill>
                  <a:srgbClr val="888888"/>
                </a:solidFill>
                <a:latin typeface="Arial Black"/>
                <a:cs typeface="Arial Black"/>
              </a:rPr>
              <a:t>Implementation</a:t>
            </a:r>
            <a:r>
              <a:rPr sz="2000" spc="80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888888"/>
                </a:solidFill>
                <a:latin typeface="Arial Black"/>
                <a:cs typeface="Arial Black"/>
              </a:rPr>
              <a:t>and</a:t>
            </a:r>
            <a:r>
              <a:rPr sz="2000" spc="3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sz="2000" spc="-10" dirty="0">
                <a:solidFill>
                  <a:srgbClr val="888888"/>
                </a:solidFill>
                <a:latin typeface="Arial Black"/>
                <a:cs typeface="Arial Black"/>
              </a:rPr>
              <a:t>Evaluation</a:t>
            </a:r>
            <a:endParaRPr sz="20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91972"/>
            <a:ext cx="9396095" cy="54194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110"/>
              </a:lnSpc>
              <a:spcBef>
                <a:spcPts val="605"/>
              </a:spcBef>
            </a:pPr>
            <a:r>
              <a:rPr spc="10" dirty="0"/>
              <a:t>Learning</a:t>
            </a:r>
            <a:r>
              <a:rPr spc="70" dirty="0"/>
              <a:t> </a:t>
            </a:r>
            <a:r>
              <a:rPr spc="-25" dirty="0"/>
              <a:t>feature </a:t>
            </a:r>
            <a:r>
              <a:rPr spc="-1250" dirty="0"/>
              <a:t> </a:t>
            </a:r>
            <a:r>
              <a:rPr spc="-5" dirty="0"/>
              <a:t>representations</a:t>
            </a:r>
            <a:r>
              <a:rPr spc="90" dirty="0"/>
              <a:t> </a:t>
            </a:r>
            <a:r>
              <a:rPr spc="-5" dirty="0"/>
              <a:t>of</a:t>
            </a:r>
            <a:r>
              <a:rPr spc="210" dirty="0"/>
              <a:t> </a:t>
            </a:r>
            <a:r>
              <a:rPr spc="10" dirty="0"/>
              <a:t>normality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8639" y="1740280"/>
            <a:ext cx="9728200" cy="10852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b="1" spc="5" dirty="0">
                <a:cs typeface="Arial Black"/>
              </a:rPr>
              <a:t>Integrating </a:t>
            </a:r>
            <a:r>
              <a:rPr b="1" spc="-10" dirty="0">
                <a:cs typeface="Arial Black"/>
              </a:rPr>
              <a:t>feature </a:t>
            </a:r>
            <a:r>
              <a:rPr b="1" spc="10" dirty="0">
                <a:cs typeface="Arial Black"/>
              </a:rPr>
              <a:t>learning </a:t>
            </a:r>
            <a:r>
              <a:rPr b="1" spc="-10" dirty="0">
                <a:cs typeface="Arial Black"/>
              </a:rPr>
              <a:t>with </a:t>
            </a:r>
            <a:r>
              <a:rPr b="1" spc="5" dirty="0">
                <a:cs typeface="Arial Black"/>
              </a:rPr>
              <a:t>anomaly </a:t>
            </a:r>
            <a:r>
              <a:rPr b="1" dirty="0">
                <a:cs typeface="Arial Black"/>
              </a:rPr>
              <a:t>scoring </a:t>
            </a:r>
            <a:r>
              <a:rPr b="1" spc="-10" dirty="0">
                <a:cs typeface="Arial Black"/>
              </a:rPr>
              <a:t>in </a:t>
            </a:r>
            <a:r>
              <a:rPr b="1" spc="-5" dirty="0">
                <a:cs typeface="Arial Black"/>
              </a:rPr>
              <a:t>some </a:t>
            </a:r>
            <a:r>
              <a:rPr b="1" spc="-790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ways,</a:t>
            </a:r>
            <a:r>
              <a:rPr b="1" spc="-25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rather</a:t>
            </a:r>
            <a:r>
              <a:rPr b="1" dirty="0">
                <a:cs typeface="Arial Black"/>
              </a:rPr>
              <a:t> than</a:t>
            </a:r>
            <a:r>
              <a:rPr b="1" spc="-30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fully</a:t>
            </a:r>
            <a:r>
              <a:rPr b="1" spc="-15" dirty="0">
                <a:cs typeface="Arial Black"/>
              </a:rPr>
              <a:t> </a:t>
            </a:r>
            <a:r>
              <a:rPr b="1" dirty="0">
                <a:cs typeface="Arial Black"/>
              </a:rPr>
              <a:t>decoupling</a:t>
            </a:r>
            <a:r>
              <a:rPr b="1" spc="-25" dirty="0">
                <a:cs typeface="Arial Black"/>
              </a:rPr>
              <a:t> </a:t>
            </a:r>
            <a:r>
              <a:rPr b="1" dirty="0">
                <a:cs typeface="Arial Black"/>
              </a:rPr>
              <a:t>them</a:t>
            </a:r>
            <a:r>
              <a:rPr b="1" spc="-10" dirty="0">
                <a:cs typeface="Arial Black"/>
              </a:rPr>
              <a:t> </a:t>
            </a:r>
            <a:r>
              <a:rPr b="1" dirty="0">
                <a:cs typeface="Arial Black"/>
              </a:rPr>
              <a:t>as</a:t>
            </a:r>
            <a:r>
              <a:rPr b="1" spc="-5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in</a:t>
            </a:r>
            <a:r>
              <a:rPr b="1" spc="-5" dirty="0">
                <a:cs typeface="Arial Black"/>
              </a:rPr>
              <a:t> </a:t>
            </a:r>
            <a:r>
              <a:rPr b="1" dirty="0">
                <a:cs typeface="Arial Black"/>
              </a:rPr>
              <a:t>approach</a:t>
            </a:r>
            <a:r>
              <a:rPr b="1" spc="-55" dirty="0">
                <a:cs typeface="Arial Black"/>
              </a:rPr>
              <a:t> </a:t>
            </a:r>
            <a:r>
              <a:rPr b="1" dirty="0">
                <a:cs typeface="Arial Black"/>
              </a:rPr>
              <a:t>I</a:t>
            </a:r>
          </a:p>
          <a:p>
            <a:pPr marL="189230" indent="-174625">
              <a:lnSpc>
                <a:spcPct val="100000"/>
              </a:lnSpc>
              <a:spcBef>
                <a:spcPts val="44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b="1" spc="35" dirty="0">
                <a:solidFill>
                  <a:srgbClr val="800000"/>
                </a:solidFill>
                <a:cs typeface="Cambria"/>
              </a:rPr>
              <a:t>Adapting</a:t>
            </a:r>
            <a:r>
              <a:rPr b="1" spc="55" dirty="0">
                <a:solidFill>
                  <a:srgbClr val="00AF5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popular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deep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approaches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for</a:t>
            </a:r>
            <a:r>
              <a:rPr spc="95" dirty="0">
                <a:solidFill>
                  <a:srgbClr val="404040"/>
                </a:solidFill>
                <a:cs typeface="Cambria"/>
              </a:rPr>
              <a:t> </a:t>
            </a:r>
            <a:r>
              <a:rPr b="1" spc="-25" dirty="0">
                <a:solidFill>
                  <a:srgbClr val="800000"/>
                </a:solidFill>
                <a:cs typeface="Cambria"/>
              </a:rPr>
              <a:t>normality</a:t>
            </a:r>
            <a:r>
              <a:rPr b="1" spc="40" dirty="0">
                <a:solidFill>
                  <a:srgbClr val="800000"/>
                </a:solidFill>
                <a:cs typeface="Cambria"/>
              </a:rPr>
              <a:t> </a:t>
            </a:r>
            <a:r>
              <a:rPr b="1" spc="-40" dirty="0">
                <a:solidFill>
                  <a:srgbClr val="800000"/>
                </a:solidFill>
                <a:cs typeface="Cambria"/>
              </a:rPr>
              <a:t>feature</a:t>
            </a:r>
            <a:r>
              <a:rPr b="1" spc="45" dirty="0">
                <a:solidFill>
                  <a:srgbClr val="800000"/>
                </a:solidFill>
                <a:cs typeface="Cambria"/>
              </a:rPr>
              <a:t> </a:t>
            </a:r>
            <a:r>
              <a:rPr b="1" spc="-15" dirty="0">
                <a:solidFill>
                  <a:srgbClr val="800000"/>
                </a:solidFill>
                <a:cs typeface="Cambria"/>
              </a:rPr>
              <a:t>learning</a:t>
            </a:r>
            <a:endParaRPr dirty="0">
              <a:solidFill>
                <a:srgbClr val="800000"/>
              </a:solidFill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7543" y="2946965"/>
            <a:ext cx="5063402" cy="12728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8639" y="4239005"/>
            <a:ext cx="7700009" cy="17389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714">
              <a:lnSpc>
                <a:spcPct val="100000"/>
              </a:lnSpc>
              <a:spcBef>
                <a:spcPts val="100"/>
              </a:spcBef>
            </a:pPr>
            <a:r>
              <a:rPr dirty="0">
                <a:cs typeface="Calibri"/>
              </a:rPr>
              <a:t>(</a:t>
            </a:r>
            <a:r>
              <a:rPr dirty="0">
                <a:cs typeface="Cambria Math"/>
              </a:rPr>
              <a:t>𝜓</a:t>
            </a:r>
            <a:r>
              <a:rPr spc="40" dirty="0">
                <a:cs typeface="Cambria Math"/>
              </a:rPr>
              <a:t> </a:t>
            </a:r>
            <a:r>
              <a:rPr spc="-5" dirty="0">
                <a:cs typeface="Calibri"/>
              </a:rPr>
              <a:t>is</a:t>
            </a:r>
            <a:r>
              <a:rPr spc="20" dirty="0">
                <a:cs typeface="Calibri"/>
              </a:rPr>
              <a:t> </a:t>
            </a:r>
            <a:r>
              <a:rPr dirty="0">
                <a:cs typeface="Calibri"/>
              </a:rPr>
              <a:t>a</a:t>
            </a:r>
            <a:r>
              <a:rPr spc="-5" dirty="0">
                <a:cs typeface="Calibri"/>
              </a:rPr>
              <a:t> </a:t>
            </a:r>
            <a:r>
              <a:rPr spc="-20" dirty="0">
                <a:cs typeface="Calibri"/>
              </a:rPr>
              <a:t>surrogate</a:t>
            </a:r>
            <a:r>
              <a:rPr spc="20" dirty="0">
                <a:cs typeface="Calibri"/>
              </a:rPr>
              <a:t> </a:t>
            </a:r>
            <a:r>
              <a:rPr spc="-20" dirty="0">
                <a:cs typeface="Calibri"/>
              </a:rPr>
              <a:t>feature</a:t>
            </a:r>
            <a:r>
              <a:rPr spc="40" dirty="0">
                <a:cs typeface="Calibri"/>
              </a:rPr>
              <a:t> </a:t>
            </a:r>
            <a:r>
              <a:rPr spc="-10" dirty="0">
                <a:cs typeface="Calibri"/>
              </a:rPr>
              <a:t>learning</a:t>
            </a:r>
            <a:r>
              <a:rPr spc="65" dirty="0">
                <a:cs typeface="Calibri"/>
              </a:rPr>
              <a:t> </a:t>
            </a:r>
            <a:r>
              <a:rPr spc="-5" dirty="0">
                <a:cs typeface="Calibri"/>
              </a:rPr>
              <a:t>function,</a:t>
            </a:r>
            <a:r>
              <a:rPr spc="55" dirty="0">
                <a:cs typeface="Calibri"/>
              </a:rPr>
              <a:t> </a:t>
            </a:r>
            <a:r>
              <a:rPr lang="it-IT" i="1" spc="55" dirty="0">
                <a:latin typeface="Lalezar" panose="020B0604020202020204" pitchFamily="2" charset="-78"/>
                <a:cs typeface="Lalezar" panose="020B0604020202020204" pitchFamily="2" charset="-78"/>
              </a:rPr>
              <a:t>ℓ</a:t>
            </a:r>
            <a:r>
              <a:rPr spc="20" dirty="0">
                <a:cs typeface="Cambria Math"/>
              </a:rPr>
              <a:t> </a:t>
            </a:r>
            <a:r>
              <a:rPr spc="-5" dirty="0">
                <a:cs typeface="Calibri"/>
              </a:rPr>
              <a:t>is</a:t>
            </a:r>
            <a:r>
              <a:rPr spc="15" dirty="0">
                <a:cs typeface="Calibri"/>
              </a:rPr>
              <a:t> </a:t>
            </a:r>
            <a:r>
              <a:rPr dirty="0">
                <a:cs typeface="Calibri"/>
              </a:rPr>
              <a:t>a </a:t>
            </a:r>
            <a:r>
              <a:rPr spc="-5" dirty="0">
                <a:cs typeface="Calibri"/>
              </a:rPr>
              <a:t>loss</a:t>
            </a:r>
            <a:r>
              <a:rPr spc="-10" dirty="0">
                <a:cs typeface="Calibri"/>
              </a:rPr>
              <a:t> </a:t>
            </a:r>
            <a:r>
              <a:rPr spc="-5" dirty="0">
                <a:cs typeface="Calibri"/>
              </a:rPr>
              <a:t>function)</a:t>
            </a:r>
            <a:endParaRPr dirty="0"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cs typeface="Calibri"/>
            </a:endParaRPr>
          </a:p>
          <a:p>
            <a:pPr marL="15240">
              <a:lnSpc>
                <a:spcPct val="100000"/>
              </a:lnSpc>
            </a:pPr>
            <a:r>
              <a:rPr spc="70" dirty="0">
                <a:solidFill>
                  <a:srgbClr val="404040"/>
                </a:solidFill>
                <a:cs typeface="Cambria"/>
              </a:rPr>
              <a:t>e.g.,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autoencoder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methods</a:t>
            </a:r>
            <a:endParaRPr dirty="0">
              <a:cs typeface="Cambria"/>
            </a:endParaRPr>
          </a:p>
          <a:p>
            <a:pPr marL="350520" indent="-338455">
              <a:lnSpc>
                <a:spcPct val="100000"/>
              </a:lnSpc>
              <a:spcBef>
                <a:spcPts val="525"/>
              </a:spcBef>
              <a:buClr>
                <a:srgbClr val="404040"/>
              </a:buClr>
              <a:buFont typeface="Wingdings"/>
              <a:buChar char=""/>
              <a:tabLst>
                <a:tab pos="350520" algn="l"/>
                <a:tab pos="351155" algn="l"/>
              </a:tabLst>
            </a:pPr>
            <a:r>
              <a:rPr spc="5" dirty="0">
                <a:solidFill>
                  <a:srgbClr val="4471C4"/>
                </a:solidFill>
                <a:cs typeface="Cambria Math"/>
              </a:rPr>
              <a:t>𝝓</a:t>
            </a:r>
            <a:r>
              <a:rPr spc="25" dirty="0">
                <a:solidFill>
                  <a:srgbClr val="00AF50"/>
                </a:solidFill>
                <a:cs typeface="Cambria Math"/>
              </a:rPr>
              <a:t> </a:t>
            </a:r>
            <a:r>
              <a:rPr i="1" dirty="0">
                <a:solidFill>
                  <a:srgbClr val="404040"/>
                </a:solidFill>
                <a:cs typeface="Palatino Linotype"/>
              </a:rPr>
              <a:t>– encoder,</a:t>
            </a:r>
            <a:r>
              <a:rPr i="1" spc="-5" dirty="0">
                <a:solidFill>
                  <a:srgbClr val="404040"/>
                </a:solidFill>
                <a:cs typeface="Palatino Linotype"/>
              </a:rPr>
              <a:t> </a:t>
            </a:r>
            <a:r>
              <a:rPr spc="5" dirty="0">
                <a:solidFill>
                  <a:srgbClr val="00B050"/>
                </a:solidFill>
                <a:cs typeface="Cambria Math"/>
              </a:rPr>
              <a:t>𝝍</a:t>
            </a:r>
            <a:r>
              <a:rPr spc="55" dirty="0">
                <a:solidFill>
                  <a:srgbClr val="00AF50"/>
                </a:solidFill>
                <a:cs typeface="Cambria Math"/>
              </a:rPr>
              <a:t> </a:t>
            </a:r>
            <a:r>
              <a:rPr i="1" dirty="0">
                <a:solidFill>
                  <a:srgbClr val="404040"/>
                </a:solidFill>
                <a:cs typeface="Palatino Linotype"/>
              </a:rPr>
              <a:t>– decoder,</a:t>
            </a:r>
            <a:r>
              <a:rPr i="1" spc="-55" dirty="0">
                <a:solidFill>
                  <a:srgbClr val="404040"/>
                </a:solidFill>
                <a:cs typeface="Palatino Linotype"/>
              </a:rPr>
              <a:t> </a:t>
            </a:r>
            <a:r>
              <a:rPr dirty="0">
                <a:solidFill>
                  <a:srgbClr val="FF0000"/>
                </a:solidFill>
                <a:cs typeface="Cambria Math"/>
              </a:rPr>
              <a:t>𝒇</a:t>
            </a:r>
            <a:r>
              <a:rPr spc="65" dirty="0">
                <a:solidFill>
                  <a:srgbClr val="00AF50"/>
                </a:solidFill>
                <a:cs typeface="Cambria Math"/>
              </a:rPr>
              <a:t> </a:t>
            </a:r>
            <a:r>
              <a:rPr i="1" dirty="0">
                <a:solidFill>
                  <a:srgbClr val="404040"/>
                </a:solidFill>
                <a:cs typeface="Palatino Linotype"/>
              </a:rPr>
              <a:t>– a</a:t>
            </a:r>
            <a:r>
              <a:rPr i="1" spc="-10" dirty="0">
                <a:solidFill>
                  <a:srgbClr val="404040"/>
                </a:solidFill>
                <a:cs typeface="Palatino Linotype"/>
              </a:rPr>
              <a:t> </a:t>
            </a:r>
            <a:r>
              <a:rPr i="1" spc="-5" dirty="0">
                <a:solidFill>
                  <a:srgbClr val="404040"/>
                </a:solidFill>
                <a:cs typeface="Palatino Linotype"/>
              </a:rPr>
              <a:t>reconstruction</a:t>
            </a:r>
            <a:r>
              <a:rPr i="1" spc="5" dirty="0">
                <a:solidFill>
                  <a:srgbClr val="404040"/>
                </a:solidFill>
                <a:cs typeface="Palatino Linotype"/>
              </a:rPr>
              <a:t> </a:t>
            </a:r>
            <a:r>
              <a:rPr i="1" dirty="0">
                <a:solidFill>
                  <a:srgbClr val="404040"/>
                </a:solidFill>
                <a:cs typeface="Palatino Linotype"/>
              </a:rPr>
              <a:t>error-based</a:t>
            </a:r>
            <a:r>
              <a:rPr i="1" spc="-5" dirty="0">
                <a:solidFill>
                  <a:srgbClr val="404040"/>
                </a:solidFill>
                <a:cs typeface="Palatino Linotype"/>
              </a:rPr>
              <a:t> </a:t>
            </a:r>
            <a:r>
              <a:rPr i="1" dirty="0">
                <a:solidFill>
                  <a:srgbClr val="404040"/>
                </a:solidFill>
                <a:cs typeface="Palatino Linotype"/>
              </a:rPr>
              <a:t>anomaly</a:t>
            </a:r>
            <a:r>
              <a:rPr i="1" spc="-30" dirty="0">
                <a:solidFill>
                  <a:srgbClr val="404040"/>
                </a:solidFill>
                <a:cs typeface="Palatino Linotype"/>
              </a:rPr>
              <a:t> </a:t>
            </a:r>
            <a:r>
              <a:rPr i="1" spc="-5" dirty="0">
                <a:solidFill>
                  <a:srgbClr val="404040"/>
                </a:solidFill>
                <a:cs typeface="Palatino Linotype"/>
              </a:rPr>
              <a:t>score</a:t>
            </a:r>
            <a:endParaRPr dirty="0"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168" y="2825495"/>
            <a:ext cx="3514344" cy="34168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1A822A-3AF8-8419-82B9-1A2100FAD589}"/>
              </a:ext>
            </a:extLst>
          </p:cNvPr>
          <p:cNvSpPr/>
          <p:nvPr/>
        </p:nvSpPr>
        <p:spPr>
          <a:xfrm>
            <a:off x="6248400" y="2946965"/>
            <a:ext cx="990600" cy="558235"/>
          </a:xfrm>
          <a:prstGeom prst="ellipse">
            <a:avLst/>
          </a:prstGeom>
          <a:noFill/>
          <a:ln>
            <a:solidFill>
              <a:srgbClr val="447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0027E9-8789-20CE-DFB1-827AB6B0E89A}"/>
              </a:ext>
            </a:extLst>
          </p:cNvPr>
          <p:cNvSpPr/>
          <p:nvPr/>
        </p:nvSpPr>
        <p:spPr>
          <a:xfrm>
            <a:off x="5943601" y="2946964"/>
            <a:ext cx="1295400" cy="55823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ED0B3D-785B-87D8-F543-CE052783E7BA}"/>
              </a:ext>
            </a:extLst>
          </p:cNvPr>
          <p:cNvSpPr/>
          <p:nvPr/>
        </p:nvSpPr>
        <p:spPr>
          <a:xfrm>
            <a:off x="4724400" y="3779587"/>
            <a:ext cx="1828800" cy="5582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043" y="738133"/>
            <a:ext cx="9396095" cy="54194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4110"/>
              </a:lnSpc>
              <a:spcBef>
                <a:spcPts val="605"/>
              </a:spcBef>
            </a:pPr>
            <a:r>
              <a:rPr spc="10" dirty="0"/>
              <a:t>Learning</a:t>
            </a:r>
            <a:r>
              <a:rPr spc="70" dirty="0"/>
              <a:t> </a:t>
            </a:r>
            <a:r>
              <a:rPr spc="-25" dirty="0"/>
              <a:t>feature </a:t>
            </a:r>
            <a:r>
              <a:rPr spc="-1250" dirty="0"/>
              <a:t> </a:t>
            </a:r>
            <a:r>
              <a:rPr spc="-5" dirty="0"/>
              <a:t>representations</a:t>
            </a:r>
            <a:r>
              <a:rPr spc="90" dirty="0"/>
              <a:t> </a:t>
            </a:r>
            <a:r>
              <a:rPr spc="-5" dirty="0"/>
              <a:t>of</a:t>
            </a:r>
            <a:r>
              <a:rPr spc="210" dirty="0"/>
              <a:t> </a:t>
            </a:r>
            <a:r>
              <a:rPr spc="10" dirty="0"/>
              <a:t>normality</a:t>
            </a: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2896362" y="2740540"/>
            <a:ext cx="5530850" cy="3271520"/>
            <a:chOff x="2866446" y="3300152"/>
            <a:chExt cx="5530850" cy="3271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6767" y="5166360"/>
              <a:ext cx="5300472" cy="14051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6446" y="3300152"/>
              <a:ext cx="5063402" cy="127288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45592" y="4089151"/>
            <a:ext cx="7881620" cy="532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714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cs typeface="Calibri"/>
              </a:rPr>
              <a:t>(</a:t>
            </a:r>
            <a:r>
              <a:rPr lang="en-US" sz="1600" dirty="0">
                <a:cs typeface="Cambria Math"/>
              </a:rPr>
              <a:t>𝜓</a:t>
            </a:r>
            <a:r>
              <a:rPr lang="en-US" sz="1600" spc="40" dirty="0">
                <a:cs typeface="Cambria Math"/>
              </a:rPr>
              <a:t> </a:t>
            </a:r>
            <a:r>
              <a:rPr lang="en-US" sz="1600" spc="-5" dirty="0">
                <a:cs typeface="Calibri"/>
              </a:rPr>
              <a:t>is</a:t>
            </a:r>
            <a:r>
              <a:rPr lang="en-US" sz="1600" spc="20" dirty="0">
                <a:cs typeface="Calibri"/>
              </a:rPr>
              <a:t> </a:t>
            </a:r>
            <a:r>
              <a:rPr lang="en-US" sz="1600" dirty="0">
                <a:cs typeface="Calibri"/>
              </a:rPr>
              <a:t>a</a:t>
            </a:r>
            <a:r>
              <a:rPr lang="en-US" sz="1600" spc="-5" dirty="0">
                <a:cs typeface="Calibri"/>
              </a:rPr>
              <a:t> </a:t>
            </a:r>
            <a:r>
              <a:rPr lang="en-US" sz="1600" spc="-20" dirty="0">
                <a:cs typeface="Calibri"/>
              </a:rPr>
              <a:t>surrogate</a:t>
            </a:r>
            <a:r>
              <a:rPr lang="en-US" sz="1600" spc="20" dirty="0">
                <a:cs typeface="Calibri"/>
              </a:rPr>
              <a:t> </a:t>
            </a:r>
            <a:r>
              <a:rPr lang="en-US" sz="1600" spc="-20" dirty="0">
                <a:cs typeface="Calibri"/>
              </a:rPr>
              <a:t>feature</a:t>
            </a:r>
            <a:r>
              <a:rPr lang="en-US" sz="1600" spc="40" dirty="0">
                <a:cs typeface="Calibri"/>
              </a:rPr>
              <a:t> </a:t>
            </a:r>
            <a:r>
              <a:rPr lang="en-US" sz="1600" spc="-10" dirty="0">
                <a:cs typeface="Calibri"/>
              </a:rPr>
              <a:t>learning</a:t>
            </a:r>
            <a:r>
              <a:rPr lang="en-US" sz="1600" spc="65" dirty="0">
                <a:cs typeface="Calibri"/>
              </a:rPr>
              <a:t> </a:t>
            </a:r>
            <a:r>
              <a:rPr lang="en-US" sz="1600" spc="-5" dirty="0">
                <a:cs typeface="Calibri"/>
              </a:rPr>
              <a:t>function,</a:t>
            </a:r>
            <a:r>
              <a:rPr lang="en-US" sz="1600" spc="55" dirty="0">
                <a:cs typeface="Calibri"/>
              </a:rPr>
              <a:t> </a:t>
            </a:r>
            <a:r>
              <a:rPr lang="en-US" sz="1600" i="1" spc="55" dirty="0">
                <a:latin typeface="Lalezar" panose="020B0604020202020204" pitchFamily="2" charset="-78"/>
                <a:cs typeface="Lalezar" panose="020B0604020202020204" pitchFamily="2" charset="-78"/>
              </a:rPr>
              <a:t>ℓ</a:t>
            </a:r>
            <a:r>
              <a:rPr lang="en-US" sz="1600" spc="20" dirty="0">
                <a:cs typeface="Cambria Math"/>
              </a:rPr>
              <a:t> </a:t>
            </a:r>
            <a:r>
              <a:rPr lang="en-US" sz="1600" spc="-5" dirty="0">
                <a:cs typeface="Calibri"/>
              </a:rPr>
              <a:t>is</a:t>
            </a:r>
            <a:r>
              <a:rPr lang="en-US" sz="1600" spc="15" dirty="0">
                <a:cs typeface="Calibri"/>
              </a:rPr>
              <a:t> </a:t>
            </a:r>
            <a:r>
              <a:rPr lang="en-US" sz="1600" dirty="0">
                <a:cs typeface="Calibri"/>
              </a:rPr>
              <a:t>a </a:t>
            </a:r>
            <a:r>
              <a:rPr lang="en-US" sz="1600" spc="-5" dirty="0">
                <a:cs typeface="Calibri"/>
              </a:rPr>
              <a:t>loss</a:t>
            </a:r>
            <a:r>
              <a:rPr lang="en-US" sz="1600" spc="-10" dirty="0">
                <a:cs typeface="Calibri"/>
              </a:rPr>
              <a:t> </a:t>
            </a:r>
            <a:r>
              <a:rPr lang="en-US" sz="1600" spc="-5" dirty="0">
                <a:cs typeface="Calibri"/>
              </a:rPr>
              <a:t>function)</a:t>
            </a:r>
            <a:endParaRPr lang="en-US" sz="1600" dirty="0">
              <a:cs typeface="Calibri"/>
            </a:endParaRPr>
          </a:p>
          <a:p>
            <a:pPr marL="370840" indent="-174625">
              <a:lnSpc>
                <a:spcPts val="2260"/>
              </a:lnSpc>
              <a:buClr>
                <a:srgbClr val="D30000"/>
              </a:buClr>
              <a:buFont typeface="Arial MT"/>
              <a:buChar char="•"/>
              <a:tabLst>
                <a:tab pos="371475" algn="l"/>
              </a:tabLst>
            </a:pPr>
            <a:r>
              <a:rPr b="1" spc="35" dirty="0">
                <a:solidFill>
                  <a:srgbClr val="800000"/>
                </a:solidFill>
                <a:cs typeface="Cambria"/>
              </a:rPr>
              <a:t>Anomaly</a:t>
            </a:r>
            <a:r>
              <a:rPr b="1" spc="25" dirty="0">
                <a:solidFill>
                  <a:srgbClr val="800000"/>
                </a:solidFill>
                <a:cs typeface="Cambria"/>
              </a:rPr>
              <a:t> </a:t>
            </a:r>
            <a:r>
              <a:rPr b="1" spc="-30" dirty="0">
                <a:solidFill>
                  <a:srgbClr val="800000"/>
                </a:solidFill>
                <a:cs typeface="Cambria"/>
              </a:rPr>
              <a:t>measure-dependent</a:t>
            </a:r>
            <a:r>
              <a:rPr b="1" spc="10" dirty="0">
                <a:solidFill>
                  <a:srgbClr val="800000"/>
                </a:solidFill>
                <a:cs typeface="Cambria"/>
              </a:rPr>
              <a:t> </a:t>
            </a:r>
            <a:r>
              <a:rPr b="1" spc="-40" dirty="0">
                <a:solidFill>
                  <a:srgbClr val="800000"/>
                </a:solidFill>
                <a:cs typeface="Cambria"/>
              </a:rPr>
              <a:t>feature</a:t>
            </a:r>
            <a:r>
              <a:rPr b="1" spc="40" dirty="0">
                <a:solidFill>
                  <a:srgbClr val="800000"/>
                </a:solidFill>
                <a:cs typeface="Cambria"/>
              </a:rPr>
              <a:t> </a:t>
            </a:r>
            <a:r>
              <a:rPr b="1" spc="5" dirty="0">
                <a:solidFill>
                  <a:srgbClr val="800000"/>
                </a:solidFill>
                <a:cs typeface="Cambria"/>
              </a:rPr>
              <a:t>leaning</a:t>
            </a:r>
            <a:endParaRPr dirty="0">
              <a:solidFill>
                <a:srgbClr val="800000"/>
              </a:solidFill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6377" y="2544318"/>
            <a:ext cx="3700272" cy="369417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6EC020-6882-70A7-D963-F9E89C2CC4A0}"/>
              </a:ext>
            </a:extLst>
          </p:cNvPr>
          <p:cNvSpPr txBox="1"/>
          <p:nvPr/>
        </p:nvSpPr>
        <p:spPr>
          <a:xfrm>
            <a:off x="774504" y="1524000"/>
            <a:ext cx="9728200" cy="10852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b="1" spc="5" dirty="0">
                <a:cs typeface="Arial Black"/>
              </a:rPr>
              <a:t>Integrating </a:t>
            </a:r>
            <a:r>
              <a:rPr b="1" spc="-10" dirty="0">
                <a:cs typeface="Arial Black"/>
              </a:rPr>
              <a:t>feature </a:t>
            </a:r>
            <a:r>
              <a:rPr b="1" spc="10" dirty="0">
                <a:cs typeface="Arial Black"/>
              </a:rPr>
              <a:t>learning </a:t>
            </a:r>
            <a:r>
              <a:rPr b="1" spc="-10" dirty="0">
                <a:cs typeface="Arial Black"/>
              </a:rPr>
              <a:t>with </a:t>
            </a:r>
            <a:r>
              <a:rPr b="1" spc="5" dirty="0">
                <a:cs typeface="Arial Black"/>
              </a:rPr>
              <a:t>anomaly </a:t>
            </a:r>
            <a:r>
              <a:rPr b="1" dirty="0">
                <a:cs typeface="Arial Black"/>
              </a:rPr>
              <a:t>scoring </a:t>
            </a:r>
            <a:r>
              <a:rPr b="1" spc="-10" dirty="0">
                <a:cs typeface="Arial Black"/>
              </a:rPr>
              <a:t>in </a:t>
            </a:r>
            <a:r>
              <a:rPr b="1" spc="-5" dirty="0">
                <a:cs typeface="Arial Black"/>
              </a:rPr>
              <a:t>some </a:t>
            </a:r>
            <a:r>
              <a:rPr b="1" spc="-790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ways,</a:t>
            </a:r>
            <a:r>
              <a:rPr b="1" spc="-25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rather</a:t>
            </a:r>
            <a:r>
              <a:rPr b="1" dirty="0">
                <a:cs typeface="Arial Black"/>
              </a:rPr>
              <a:t> than</a:t>
            </a:r>
            <a:r>
              <a:rPr b="1" spc="-30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fully</a:t>
            </a:r>
            <a:r>
              <a:rPr b="1" spc="-15" dirty="0">
                <a:cs typeface="Arial Black"/>
              </a:rPr>
              <a:t> </a:t>
            </a:r>
            <a:r>
              <a:rPr b="1" dirty="0">
                <a:cs typeface="Arial Black"/>
              </a:rPr>
              <a:t>decoupling</a:t>
            </a:r>
            <a:r>
              <a:rPr b="1" spc="-25" dirty="0">
                <a:cs typeface="Arial Black"/>
              </a:rPr>
              <a:t> </a:t>
            </a:r>
            <a:r>
              <a:rPr b="1" dirty="0">
                <a:cs typeface="Arial Black"/>
              </a:rPr>
              <a:t>them</a:t>
            </a:r>
            <a:r>
              <a:rPr b="1" spc="-10" dirty="0">
                <a:cs typeface="Arial Black"/>
              </a:rPr>
              <a:t> </a:t>
            </a:r>
            <a:r>
              <a:rPr b="1" dirty="0">
                <a:cs typeface="Arial Black"/>
              </a:rPr>
              <a:t>as</a:t>
            </a:r>
            <a:r>
              <a:rPr b="1" spc="-5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in</a:t>
            </a:r>
            <a:r>
              <a:rPr b="1" spc="-5" dirty="0">
                <a:cs typeface="Arial Black"/>
              </a:rPr>
              <a:t> </a:t>
            </a:r>
            <a:r>
              <a:rPr b="1" dirty="0">
                <a:cs typeface="Arial Black"/>
              </a:rPr>
              <a:t>approach</a:t>
            </a:r>
            <a:r>
              <a:rPr b="1" spc="-55" dirty="0">
                <a:cs typeface="Arial Black"/>
              </a:rPr>
              <a:t> </a:t>
            </a:r>
            <a:r>
              <a:rPr b="1" dirty="0">
                <a:cs typeface="Arial Black"/>
              </a:rPr>
              <a:t>I</a:t>
            </a:r>
          </a:p>
          <a:p>
            <a:pPr marL="189230" indent="-174625">
              <a:lnSpc>
                <a:spcPct val="100000"/>
              </a:lnSpc>
              <a:spcBef>
                <a:spcPts val="44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b="1" spc="35" dirty="0">
                <a:solidFill>
                  <a:srgbClr val="800000"/>
                </a:solidFill>
                <a:cs typeface="Cambria"/>
              </a:rPr>
              <a:t>Adapting</a:t>
            </a:r>
            <a:r>
              <a:rPr b="1" spc="55" dirty="0">
                <a:solidFill>
                  <a:srgbClr val="00AF5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popular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deep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approaches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for</a:t>
            </a:r>
            <a:r>
              <a:rPr spc="95" dirty="0">
                <a:solidFill>
                  <a:srgbClr val="404040"/>
                </a:solidFill>
                <a:cs typeface="Cambria"/>
              </a:rPr>
              <a:t> </a:t>
            </a:r>
            <a:r>
              <a:rPr b="1" spc="-25" dirty="0">
                <a:solidFill>
                  <a:srgbClr val="800000"/>
                </a:solidFill>
                <a:cs typeface="Cambria"/>
              </a:rPr>
              <a:t>normality</a:t>
            </a:r>
            <a:r>
              <a:rPr b="1" spc="40" dirty="0">
                <a:solidFill>
                  <a:srgbClr val="800000"/>
                </a:solidFill>
                <a:cs typeface="Cambria"/>
              </a:rPr>
              <a:t> </a:t>
            </a:r>
            <a:r>
              <a:rPr b="1" spc="-40" dirty="0">
                <a:solidFill>
                  <a:srgbClr val="800000"/>
                </a:solidFill>
                <a:cs typeface="Cambria"/>
              </a:rPr>
              <a:t>feature</a:t>
            </a:r>
            <a:r>
              <a:rPr b="1" spc="45" dirty="0">
                <a:solidFill>
                  <a:srgbClr val="800000"/>
                </a:solidFill>
                <a:cs typeface="Cambria"/>
              </a:rPr>
              <a:t> </a:t>
            </a:r>
            <a:r>
              <a:rPr b="1" spc="-15" dirty="0">
                <a:solidFill>
                  <a:srgbClr val="800000"/>
                </a:solidFill>
                <a:cs typeface="Cambria"/>
              </a:rPr>
              <a:t>learning</a:t>
            </a:r>
            <a:endParaRPr dirty="0">
              <a:solidFill>
                <a:srgbClr val="800000"/>
              </a:solidFill>
              <a:cs typeface="Cambria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8997145-CDAE-29BF-6646-2925382FF562}"/>
              </a:ext>
            </a:extLst>
          </p:cNvPr>
          <p:cNvSpPr txBox="1"/>
          <p:nvPr/>
        </p:nvSpPr>
        <p:spPr>
          <a:xfrm>
            <a:off x="545592" y="4837956"/>
            <a:ext cx="25810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cs typeface="Cambria Math"/>
              </a:rPr>
              <a:t>𝑓 </a:t>
            </a:r>
            <a:r>
              <a:rPr lang="en-US" sz="1400" spc="-5" dirty="0">
                <a:solidFill>
                  <a:srgbClr val="C00000"/>
                </a:solidFill>
                <a:cs typeface="Calibri"/>
              </a:rPr>
              <a:t>is</a:t>
            </a:r>
            <a:r>
              <a:rPr lang="en-US" sz="1400" spc="15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dirty="0">
                <a:solidFill>
                  <a:srgbClr val="C00000"/>
                </a:solidFill>
                <a:cs typeface="Calibri"/>
              </a:rPr>
              <a:t>a</a:t>
            </a:r>
            <a:r>
              <a:rPr lang="en-US" sz="1400" spc="-10" dirty="0">
                <a:solidFill>
                  <a:srgbClr val="C00000"/>
                </a:solidFill>
                <a:cs typeface="Calibri"/>
              </a:rPr>
              <a:t> traditional</a:t>
            </a:r>
            <a:r>
              <a:rPr lang="en-US" sz="1400" spc="4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spc="-5" dirty="0">
                <a:solidFill>
                  <a:srgbClr val="C00000"/>
                </a:solidFill>
                <a:cs typeface="Calibri"/>
              </a:rPr>
              <a:t>anomaly </a:t>
            </a:r>
            <a:r>
              <a:rPr lang="en-US" sz="140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spc="-10" dirty="0">
                <a:solidFill>
                  <a:srgbClr val="C00000"/>
                </a:solidFill>
                <a:cs typeface="Calibri"/>
              </a:rPr>
              <a:t>measure,</a:t>
            </a:r>
            <a:r>
              <a:rPr lang="en-US" sz="1400" spc="4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spc="-5" dirty="0">
                <a:solidFill>
                  <a:srgbClr val="C00000"/>
                </a:solidFill>
                <a:cs typeface="Calibri"/>
              </a:rPr>
              <a:t>e.g.,</a:t>
            </a:r>
            <a:r>
              <a:rPr lang="en-US" sz="140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spc="-5" dirty="0">
                <a:solidFill>
                  <a:srgbClr val="C00000"/>
                </a:solidFill>
                <a:cs typeface="Calibri"/>
              </a:rPr>
              <a:t>one-class</a:t>
            </a:r>
            <a:r>
              <a:rPr lang="en-US" sz="1400" spc="1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spc="-10" dirty="0">
                <a:solidFill>
                  <a:srgbClr val="C00000"/>
                </a:solidFill>
                <a:cs typeface="Calibri"/>
              </a:rPr>
              <a:t>measure, </a:t>
            </a:r>
            <a:r>
              <a:rPr lang="en-US" sz="1400" spc="-395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spc="-5" dirty="0">
                <a:solidFill>
                  <a:srgbClr val="C00000"/>
                </a:solidFill>
                <a:cs typeface="Calibri"/>
              </a:rPr>
              <a:t>the</a:t>
            </a:r>
            <a:r>
              <a:rPr lang="en-US" sz="1400" spc="1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spc="-15" dirty="0">
                <a:solidFill>
                  <a:srgbClr val="C00000"/>
                </a:solidFill>
                <a:cs typeface="Calibri"/>
              </a:rPr>
              <a:t>nearest</a:t>
            </a:r>
            <a:r>
              <a:rPr lang="en-US" sz="1400" spc="40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spc="-10" dirty="0">
                <a:solidFill>
                  <a:srgbClr val="C00000"/>
                </a:solidFill>
                <a:cs typeface="Calibri"/>
              </a:rPr>
              <a:t>neighbor</a:t>
            </a:r>
            <a:r>
              <a:rPr lang="en-US" sz="1400" spc="65" dirty="0">
                <a:solidFill>
                  <a:srgbClr val="C00000"/>
                </a:solidFill>
                <a:cs typeface="Calibri"/>
              </a:rPr>
              <a:t> </a:t>
            </a:r>
            <a:r>
              <a:rPr lang="en-US" sz="1400" spc="-15" dirty="0">
                <a:solidFill>
                  <a:srgbClr val="C00000"/>
                </a:solidFill>
                <a:cs typeface="Calibri"/>
              </a:rPr>
              <a:t>distance</a:t>
            </a:r>
            <a:endParaRPr lang="en-US" sz="1400" dirty="0">
              <a:cs typeface="Calibri"/>
            </a:endParaRPr>
          </a:p>
          <a:p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BE1CE6-7FC6-2BD0-94CC-761B7A36E893}"/>
              </a:ext>
            </a:extLst>
          </p:cNvPr>
          <p:cNvSpPr/>
          <p:nvPr/>
        </p:nvSpPr>
        <p:spPr>
          <a:xfrm>
            <a:off x="5958840" y="2740540"/>
            <a:ext cx="304800" cy="53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7953AC-4B86-8E13-F950-A1AEFE75ADBF}"/>
              </a:ext>
            </a:extLst>
          </p:cNvPr>
          <p:cNvSpPr/>
          <p:nvPr/>
        </p:nvSpPr>
        <p:spPr>
          <a:xfrm>
            <a:off x="4726940" y="3563182"/>
            <a:ext cx="304800" cy="53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2A1A3B-06C1-3A6E-767D-A5EA5A44436D}"/>
              </a:ext>
            </a:extLst>
          </p:cNvPr>
          <p:cNvSpPr/>
          <p:nvPr/>
        </p:nvSpPr>
        <p:spPr>
          <a:xfrm>
            <a:off x="6328863" y="4642137"/>
            <a:ext cx="304800" cy="53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0A7CE5-1207-B853-9B4B-09B10A6E2904}"/>
              </a:ext>
            </a:extLst>
          </p:cNvPr>
          <p:cNvSpPr/>
          <p:nvPr/>
        </p:nvSpPr>
        <p:spPr>
          <a:xfrm>
            <a:off x="4944563" y="5376560"/>
            <a:ext cx="304800" cy="53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720" y="853771"/>
            <a:ext cx="974534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Taxonomy:</a:t>
            </a:r>
            <a:r>
              <a:rPr spc="85" dirty="0"/>
              <a:t>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0" dirty="0"/>
              <a:t>modeling</a:t>
            </a:r>
            <a:r>
              <a:rPr spc="45" dirty="0"/>
              <a:t> </a:t>
            </a:r>
            <a:r>
              <a:rPr spc="-10" dirty="0"/>
              <a:t>perspective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6606" y="6570192"/>
            <a:ext cx="23177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0399" y="1311402"/>
            <a:ext cx="8626347" cy="4860798"/>
            <a:chOff x="2883407" y="1311402"/>
            <a:chExt cx="8943340" cy="5495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3407" y="1328926"/>
              <a:ext cx="8942832" cy="54772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53355" y="1330452"/>
              <a:ext cx="2289175" cy="765175"/>
            </a:xfrm>
            <a:custGeom>
              <a:avLst/>
              <a:gdLst/>
              <a:ahLst/>
              <a:cxnLst/>
              <a:rect l="l" t="t" r="r" b="b"/>
              <a:pathLst>
                <a:path w="2289175" h="765175">
                  <a:moveTo>
                    <a:pt x="0" y="765048"/>
                  </a:moveTo>
                  <a:lnTo>
                    <a:pt x="2289048" y="765048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765048"/>
                  </a:lnTo>
                  <a:close/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7522" y="2420492"/>
            <a:ext cx="209550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Three high-level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categories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 and </a:t>
            </a:r>
            <a:r>
              <a:rPr sz="2400" b="1" dirty="0">
                <a:latin typeface="Calibri"/>
                <a:cs typeface="Calibri"/>
              </a:rPr>
              <a:t>11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fine-grained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subcategories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972800" y="1600200"/>
            <a:ext cx="513080" cy="363220"/>
            <a:chOff x="11569954" y="1529841"/>
            <a:chExt cx="513080" cy="363220"/>
          </a:xfrm>
          <a:solidFill>
            <a:srgbClr val="800000"/>
          </a:solidFill>
        </p:grpSpPr>
        <p:sp>
          <p:nvSpPr>
            <p:cNvPr id="10" name="object 10"/>
            <p:cNvSpPr/>
            <p:nvPr/>
          </p:nvSpPr>
          <p:spPr>
            <a:xfrm>
              <a:off x="11576304" y="1536191"/>
              <a:ext cx="500380" cy="350520"/>
            </a:xfrm>
            <a:custGeom>
              <a:avLst/>
              <a:gdLst/>
              <a:ahLst/>
              <a:cxnLst/>
              <a:rect l="l" t="t" r="r" b="b"/>
              <a:pathLst>
                <a:path w="500379" h="350519">
                  <a:moveTo>
                    <a:pt x="175260" y="0"/>
                  </a:moveTo>
                  <a:lnTo>
                    <a:pt x="0" y="175260"/>
                  </a:lnTo>
                  <a:lnTo>
                    <a:pt x="175260" y="350520"/>
                  </a:lnTo>
                  <a:lnTo>
                    <a:pt x="175260" y="262890"/>
                  </a:lnTo>
                  <a:lnTo>
                    <a:pt x="499872" y="262890"/>
                  </a:lnTo>
                  <a:lnTo>
                    <a:pt x="499872" y="87630"/>
                  </a:lnTo>
                  <a:lnTo>
                    <a:pt x="175260" y="87630"/>
                  </a:lnTo>
                  <a:lnTo>
                    <a:pt x="175260" y="0"/>
                  </a:lnTo>
                  <a:close/>
                </a:path>
              </a:pathLst>
            </a:custGeom>
            <a:grpFill/>
            <a:ln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76304" y="1536191"/>
              <a:ext cx="500380" cy="350520"/>
            </a:xfrm>
            <a:custGeom>
              <a:avLst/>
              <a:gdLst/>
              <a:ahLst/>
              <a:cxnLst/>
              <a:rect l="l" t="t" r="r" b="b"/>
              <a:pathLst>
                <a:path w="500379" h="350519">
                  <a:moveTo>
                    <a:pt x="0" y="175260"/>
                  </a:moveTo>
                  <a:lnTo>
                    <a:pt x="175260" y="0"/>
                  </a:lnTo>
                  <a:lnTo>
                    <a:pt x="175260" y="87630"/>
                  </a:lnTo>
                  <a:lnTo>
                    <a:pt x="499872" y="87630"/>
                  </a:lnTo>
                  <a:lnTo>
                    <a:pt x="499872" y="262890"/>
                  </a:lnTo>
                  <a:lnTo>
                    <a:pt x="175260" y="262890"/>
                  </a:lnTo>
                  <a:lnTo>
                    <a:pt x="175260" y="350520"/>
                  </a:lnTo>
                  <a:lnTo>
                    <a:pt x="0" y="175260"/>
                  </a:lnTo>
                  <a:close/>
                </a:path>
              </a:pathLst>
            </a:custGeom>
            <a:grpFill/>
            <a:ln w="127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45755"/>
            <a:ext cx="369252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Autoencoders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41082" y="1752600"/>
            <a:ext cx="10930890" cy="25141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272415">
              <a:lnSpc>
                <a:spcPts val="2590"/>
              </a:lnSpc>
              <a:spcBef>
                <a:spcPts val="425"/>
              </a:spcBef>
            </a:pPr>
            <a:r>
              <a:rPr spc="-90" dirty="0">
                <a:cs typeface="Arial Black"/>
              </a:rPr>
              <a:t>To</a:t>
            </a:r>
            <a:r>
              <a:rPr spc="15" dirty="0">
                <a:cs typeface="Arial Black"/>
              </a:rPr>
              <a:t> </a:t>
            </a:r>
            <a:r>
              <a:rPr spc="20" dirty="0">
                <a:cs typeface="Arial Black"/>
              </a:rPr>
              <a:t>learn</a:t>
            </a:r>
            <a:r>
              <a:rPr spc="5" dirty="0">
                <a:cs typeface="Arial Black"/>
              </a:rPr>
              <a:t> </a:t>
            </a:r>
            <a:r>
              <a:rPr spc="-5" dirty="0">
                <a:cs typeface="Arial Black"/>
              </a:rPr>
              <a:t>some</a:t>
            </a:r>
            <a:r>
              <a:rPr spc="-25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low-dimensional</a:t>
            </a:r>
            <a:r>
              <a:rPr b="1" spc="-15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feature</a:t>
            </a:r>
            <a:r>
              <a:rPr b="1" spc="10" dirty="0">
                <a:cs typeface="Arial Black"/>
              </a:rPr>
              <a:t> </a:t>
            </a:r>
            <a:r>
              <a:rPr b="1" dirty="0">
                <a:cs typeface="Arial Black"/>
              </a:rPr>
              <a:t>representation</a:t>
            </a:r>
            <a:r>
              <a:rPr b="1" spc="-20" dirty="0">
                <a:cs typeface="Arial Black"/>
              </a:rPr>
              <a:t> </a:t>
            </a:r>
            <a:r>
              <a:rPr b="1" dirty="0">
                <a:cs typeface="Arial Black"/>
              </a:rPr>
              <a:t>space</a:t>
            </a:r>
            <a:r>
              <a:rPr b="1" spc="-50" dirty="0">
                <a:cs typeface="Arial Black"/>
              </a:rPr>
              <a:t> </a:t>
            </a:r>
            <a:r>
              <a:rPr dirty="0">
                <a:cs typeface="Arial Black"/>
              </a:rPr>
              <a:t>on </a:t>
            </a:r>
            <a:r>
              <a:rPr spc="-785" dirty="0">
                <a:cs typeface="Arial Black"/>
              </a:rPr>
              <a:t> </a:t>
            </a:r>
            <a:r>
              <a:rPr spc="-5" dirty="0">
                <a:cs typeface="Arial Black"/>
              </a:rPr>
              <a:t>which</a:t>
            </a:r>
            <a:r>
              <a:rPr spc="-10" dirty="0">
                <a:cs typeface="Arial Black"/>
              </a:rPr>
              <a:t> </a:t>
            </a:r>
            <a:r>
              <a:rPr spc="-5" dirty="0">
                <a:cs typeface="Arial Black"/>
              </a:rPr>
              <a:t>the</a:t>
            </a:r>
            <a:r>
              <a:rPr dirty="0">
                <a:cs typeface="Arial Black"/>
              </a:rPr>
              <a:t> </a:t>
            </a:r>
            <a:r>
              <a:rPr spc="-15" dirty="0">
                <a:cs typeface="Arial Black"/>
              </a:rPr>
              <a:t>given</a:t>
            </a:r>
            <a:r>
              <a:rPr dirty="0">
                <a:cs typeface="Arial Black"/>
              </a:rPr>
              <a:t> </a:t>
            </a:r>
            <a:r>
              <a:rPr b="1" spc="-15" dirty="0">
                <a:cs typeface="Arial Black"/>
              </a:rPr>
              <a:t>data</a:t>
            </a:r>
            <a:r>
              <a:rPr b="1" spc="-5" dirty="0">
                <a:cs typeface="Arial Black"/>
              </a:rPr>
              <a:t> </a:t>
            </a:r>
            <a:r>
              <a:rPr b="1" dirty="0">
                <a:cs typeface="Arial Black"/>
              </a:rPr>
              <a:t>instances</a:t>
            </a:r>
            <a:r>
              <a:rPr b="1" spc="-40" dirty="0">
                <a:cs typeface="Arial Black"/>
              </a:rPr>
              <a:t> </a:t>
            </a:r>
            <a:r>
              <a:rPr b="1" dirty="0">
                <a:cs typeface="Arial Black"/>
              </a:rPr>
              <a:t>can</a:t>
            </a:r>
            <a:r>
              <a:rPr b="1" spc="-30" dirty="0">
                <a:cs typeface="Arial Black"/>
              </a:rPr>
              <a:t> </a:t>
            </a:r>
            <a:r>
              <a:rPr b="1" dirty="0">
                <a:cs typeface="Arial Black"/>
              </a:rPr>
              <a:t>be </a:t>
            </a:r>
            <a:r>
              <a:rPr b="1" spc="-10" dirty="0">
                <a:cs typeface="Arial Black"/>
              </a:rPr>
              <a:t>well</a:t>
            </a:r>
            <a:r>
              <a:rPr b="1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reconstructed</a:t>
            </a:r>
            <a:endParaRPr b="1" dirty="0">
              <a:cs typeface="Arial Black"/>
            </a:endParaRPr>
          </a:p>
          <a:p>
            <a:pPr marL="189230" indent="-174625">
              <a:lnSpc>
                <a:spcPts val="2280"/>
              </a:lnSpc>
              <a:spcBef>
                <a:spcPts val="44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b="1" spc="15" dirty="0">
                <a:solidFill>
                  <a:srgbClr val="800000"/>
                </a:solidFill>
                <a:cs typeface="Cambria"/>
              </a:rPr>
              <a:t>Assumption</a:t>
            </a:r>
            <a:r>
              <a:rPr spc="15" dirty="0">
                <a:solidFill>
                  <a:srgbClr val="404040"/>
                </a:solidFill>
                <a:cs typeface="Cambria"/>
              </a:rPr>
              <a:t>: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70" dirty="0">
                <a:solidFill>
                  <a:srgbClr val="404040"/>
                </a:solidFill>
                <a:cs typeface="Cambria"/>
              </a:rPr>
              <a:t>Normal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instances</a:t>
            </a:r>
            <a:r>
              <a:rPr spc="114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can</a:t>
            </a:r>
            <a:r>
              <a:rPr spc="35" dirty="0">
                <a:solidFill>
                  <a:srgbClr val="404040"/>
                </a:solidFill>
                <a:cs typeface="Cambria"/>
              </a:rPr>
              <a:t> </a:t>
            </a:r>
            <a:r>
              <a:rPr spc="-10" dirty="0">
                <a:solidFill>
                  <a:srgbClr val="404040"/>
                </a:solidFill>
                <a:cs typeface="Cambria"/>
              </a:rPr>
              <a:t>be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-25" dirty="0">
                <a:solidFill>
                  <a:srgbClr val="404040"/>
                </a:solidFill>
                <a:cs typeface="Cambria"/>
              </a:rPr>
              <a:t>better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reconstructed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from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compressed</a:t>
            </a:r>
            <a:r>
              <a:rPr spc="12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feature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space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than</a:t>
            </a:r>
            <a:endParaRPr dirty="0">
              <a:cs typeface="Cambria"/>
            </a:endParaRPr>
          </a:p>
          <a:p>
            <a:pPr marL="189230">
              <a:lnSpc>
                <a:spcPts val="2280"/>
              </a:lnSpc>
            </a:pPr>
            <a:r>
              <a:rPr spc="20" dirty="0">
                <a:solidFill>
                  <a:srgbClr val="404040"/>
                </a:solidFill>
                <a:cs typeface="Cambria"/>
              </a:rPr>
              <a:t>anomalies</a:t>
            </a:r>
            <a:endParaRPr dirty="0"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b="1" spc="5" dirty="0">
                <a:cs typeface="Arial Black"/>
              </a:rPr>
              <a:t>General</a:t>
            </a:r>
            <a:r>
              <a:rPr b="1" spc="-40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Framework</a:t>
            </a:r>
            <a:endParaRPr b="1" dirty="0">
              <a:cs typeface="Arial Black"/>
            </a:endParaRPr>
          </a:p>
          <a:p>
            <a:pPr marL="472440" indent="-457834">
              <a:lnSpc>
                <a:spcPct val="100000"/>
              </a:lnSpc>
              <a:spcBef>
                <a:spcPts val="470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dirty="0">
                <a:solidFill>
                  <a:srgbClr val="404040"/>
                </a:solidFill>
                <a:cs typeface="Cambria"/>
              </a:rPr>
              <a:t>Bottleneck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architecture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95" dirty="0">
                <a:solidFill>
                  <a:srgbClr val="404040"/>
                </a:solidFill>
                <a:cs typeface="Cambria"/>
              </a:rPr>
              <a:t>+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reconstruction</a:t>
            </a:r>
            <a:r>
              <a:rPr spc="11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loss</a:t>
            </a:r>
            <a:endParaRPr dirty="0">
              <a:cs typeface="Cambria"/>
            </a:endParaRPr>
          </a:p>
          <a:p>
            <a:pPr marL="472440" indent="-457834">
              <a:lnSpc>
                <a:spcPct val="100000"/>
              </a:lnSpc>
              <a:spcBef>
                <a:spcPts val="459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spc="20" dirty="0">
                <a:solidFill>
                  <a:srgbClr val="404040"/>
                </a:solidFill>
                <a:cs typeface="Cambria"/>
              </a:rPr>
              <a:t>The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larger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reconstruction</a:t>
            </a:r>
            <a:r>
              <a:rPr spc="135" dirty="0">
                <a:solidFill>
                  <a:srgbClr val="404040"/>
                </a:solidFill>
                <a:cs typeface="Cambria"/>
              </a:rPr>
              <a:t> </a:t>
            </a:r>
            <a:r>
              <a:rPr spc="-25" dirty="0">
                <a:solidFill>
                  <a:srgbClr val="404040"/>
                </a:solidFill>
                <a:cs typeface="Cambria"/>
              </a:rPr>
              <a:t>errors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more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abnormal</a:t>
            </a:r>
            <a:endParaRPr dirty="0"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34200" y="3821185"/>
            <a:ext cx="4697095" cy="1981200"/>
            <a:chOff x="6909816" y="3947159"/>
            <a:chExt cx="4697095" cy="1981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9816" y="3974591"/>
              <a:ext cx="4696968" cy="18196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5760" y="3947159"/>
              <a:ext cx="2582799" cy="19812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7855" y="4515762"/>
            <a:ext cx="4269880" cy="128662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3841-5C29-D284-BF59-2894CE326361}"/>
              </a:ext>
            </a:extLst>
          </p:cNvPr>
          <p:cNvSpPr txBox="1"/>
          <p:nvPr/>
        </p:nvSpPr>
        <p:spPr>
          <a:xfrm>
            <a:off x="456057" y="4946922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objective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E237E-AA1C-CFF9-9489-C7904469BE62}"/>
              </a:ext>
            </a:extLst>
          </p:cNvPr>
          <p:cNvSpPr txBox="1"/>
          <p:nvPr/>
        </p:nvSpPr>
        <p:spPr>
          <a:xfrm>
            <a:off x="568826" y="5463831"/>
            <a:ext cx="80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score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60627"/>
            <a:ext cx="896175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Autoencoders</a:t>
            </a:r>
            <a:r>
              <a:rPr spc="120" dirty="0"/>
              <a:t> </a:t>
            </a:r>
            <a:r>
              <a:rPr spc="-5" dirty="0"/>
              <a:t>– </a:t>
            </a:r>
            <a:r>
              <a:rPr spc="-10" dirty="0"/>
              <a:t>ensemble</a:t>
            </a:r>
            <a:r>
              <a:rPr spc="60" dirty="0"/>
              <a:t> </a:t>
            </a:r>
            <a:r>
              <a:rPr spc="-10" dirty="0"/>
              <a:t>method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692489"/>
            <a:ext cx="6202045" cy="139076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>
                <a:latin typeface="Arial Black"/>
                <a:cs typeface="Arial Black"/>
              </a:rPr>
              <a:t>A</a:t>
            </a:r>
            <a:r>
              <a:rPr spc="-10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set</a:t>
            </a:r>
            <a:r>
              <a:rPr spc="-10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of</a:t>
            </a:r>
            <a:r>
              <a:rPr spc="135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autoencoders</a:t>
            </a:r>
            <a:r>
              <a:rPr spc="-85" dirty="0">
                <a:latin typeface="Arial Black"/>
                <a:cs typeface="Arial Black"/>
              </a:rPr>
              <a:t> </a:t>
            </a:r>
            <a:r>
              <a:rPr spc="-10" dirty="0">
                <a:latin typeface="Arial Black"/>
                <a:cs typeface="Arial Black"/>
              </a:rPr>
              <a:t>with</a:t>
            </a:r>
            <a:r>
              <a:rPr spc="15" dirty="0">
                <a:latin typeface="Arial Black"/>
                <a:cs typeface="Arial Black"/>
              </a:rPr>
              <a:t> </a:t>
            </a:r>
            <a:r>
              <a:rPr spc="5" dirty="0">
                <a:latin typeface="Arial Black"/>
                <a:cs typeface="Arial Black"/>
              </a:rPr>
              <a:t>randomly </a:t>
            </a:r>
            <a:r>
              <a:rPr spc="-790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connected</a:t>
            </a:r>
            <a:r>
              <a:rPr spc="-55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dense</a:t>
            </a:r>
            <a:r>
              <a:rPr spc="-30" dirty="0">
                <a:latin typeface="Arial Black"/>
                <a:cs typeface="Arial Black"/>
              </a:rPr>
              <a:t> </a:t>
            </a:r>
            <a:r>
              <a:rPr dirty="0">
                <a:latin typeface="Arial Black"/>
                <a:cs typeface="Arial Black"/>
              </a:rPr>
              <a:t>layers</a:t>
            </a:r>
          </a:p>
          <a:p>
            <a:pPr marL="189230" indent="-174625">
              <a:lnSpc>
                <a:spcPct val="100000"/>
              </a:lnSpc>
              <a:spcBef>
                <a:spcPts val="44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15" dirty="0">
                <a:solidFill>
                  <a:srgbClr val="404040"/>
                </a:solidFill>
                <a:latin typeface="Cambria"/>
                <a:cs typeface="Cambria"/>
              </a:rPr>
              <a:t>Increasing</a:t>
            </a:r>
            <a:r>
              <a:rPr spc="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pc="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latin typeface="Cambria"/>
                <a:cs typeface="Cambria"/>
              </a:rPr>
              <a:t>model</a:t>
            </a:r>
            <a:r>
              <a:rPr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latin typeface="Cambria"/>
                <a:cs typeface="Cambria"/>
              </a:rPr>
              <a:t>diversity</a:t>
            </a:r>
            <a:endParaRPr dirty="0">
              <a:latin typeface="Cambria"/>
              <a:cs typeface="Cambria"/>
            </a:endParaRPr>
          </a:p>
          <a:p>
            <a:pPr marL="189230" indent="-174625">
              <a:lnSpc>
                <a:spcPct val="100000"/>
              </a:lnSpc>
              <a:spcBef>
                <a:spcPts val="45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35" dirty="0">
                <a:solidFill>
                  <a:srgbClr val="404040"/>
                </a:solidFill>
                <a:latin typeface="Cambria"/>
                <a:cs typeface="Cambria"/>
              </a:rPr>
              <a:t>Empirical</a:t>
            </a:r>
            <a:r>
              <a:rPr spc="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latin typeface="Cambria"/>
                <a:cs typeface="Cambria"/>
              </a:rPr>
              <a:t>results</a:t>
            </a:r>
            <a:r>
              <a:rPr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latin typeface="Cambria"/>
                <a:cs typeface="Cambria"/>
              </a:rPr>
              <a:t>on</a:t>
            </a:r>
            <a:r>
              <a:rPr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190" dirty="0">
                <a:solidFill>
                  <a:srgbClr val="404040"/>
                </a:solidFill>
                <a:latin typeface="Cambria"/>
                <a:cs typeface="Cambria"/>
              </a:rPr>
              <a:t>UCI</a:t>
            </a:r>
            <a:r>
              <a:rPr spc="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latin typeface="Cambria"/>
                <a:cs typeface="Cambria"/>
              </a:rPr>
              <a:t>datasets</a:t>
            </a:r>
            <a:endParaRPr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2729" y="1533286"/>
            <a:ext cx="4582645" cy="20145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521243" y="3712209"/>
            <a:ext cx="3905885" cy="2285365"/>
            <a:chOff x="7521243" y="3712209"/>
            <a:chExt cx="3905885" cy="22853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1243" y="4160109"/>
              <a:ext cx="3905384" cy="18372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320783" y="3718559"/>
              <a:ext cx="332740" cy="417830"/>
            </a:xfrm>
            <a:custGeom>
              <a:avLst/>
              <a:gdLst/>
              <a:ahLst/>
              <a:cxnLst/>
              <a:rect l="l" t="t" r="r" b="b"/>
              <a:pathLst>
                <a:path w="332740" h="417829">
                  <a:moveTo>
                    <a:pt x="249174" y="0"/>
                  </a:moveTo>
                  <a:lnTo>
                    <a:pt x="83058" y="0"/>
                  </a:lnTo>
                  <a:lnTo>
                    <a:pt x="83058" y="251459"/>
                  </a:lnTo>
                  <a:lnTo>
                    <a:pt x="0" y="251459"/>
                  </a:lnTo>
                  <a:lnTo>
                    <a:pt x="166116" y="417575"/>
                  </a:lnTo>
                  <a:lnTo>
                    <a:pt x="332232" y="251459"/>
                  </a:lnTo>
                  <a:lnTo>
                    <a:pt x="249174" y="251459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0783" y="3718559"/>
              <a:ext cx="332740" cy="417830"/>
            </a:xfrm>
            <a:custGeom>
              <a:avLst/>
              <a:gdLst/>
              <a:ahLst/>
              <a:cxnLst/>
              <a:rect l="l" t="t" r="r" b="b"/>
              <a:pathLst>
                <a:path w="332740" h="417829">
                  <a:moveTo>
                    <a:pt x="0" y="251459"/>
                  </a:moveTo>
                  <a:lnTo>
                    <a:pt x="83058" y="251459"/>
                  </a:lnTo>
                  <a:lnTo>
                    <a:pt x="83058" y="0"/>
                  </a:lnTo>
                  <a:lnTo>
                    <a:pt x="249174" y="0"/>
                  </a:lnTo>
                  <a:lnTo>
                    <a:pt x="249174" y="251459"/>
                  </a:lnTo>
                  <a:lnTo>
                    <a:pt x="332232" y="251459"/>
                  </a:lnTo>
                  <a:lnTo>
                    <a:pt x="166116" y="417575"/>
                  </a:lnTo>
                  <a:lnTo>
                    <a:pt x="0" y="25145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7542" y="3429000"/>
            <a:ext cx="6391996" cy="22965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717448" y="6358445"/>
            <a:ext cx="4757103" cy="163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Chen,</a:t>
            </a:r>
            <a:r>
              <a:rPr sz="1000" spc="-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Jinghui,</a:t>
            </a:r>
            <a:r>
              <a:rPr sz="1000" spc="-7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et</a:t>
            </a:r>
            <a:r>
              <a:rPr sz="10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5" dirty="0">
                <a:solidFill>
                  <a:srgbClr val="212121"/>
                </a:solidFill>
                <a:latin typeface="Arial MT"/>
                <a:cs typeface="Arial MT"/>
              </a:rPr>
              <a:t>al.</a:t>
            </a:r>
            <a:r>
              <a:rPr sz="1000" spc="-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5" dirty="0">
                <a:solidFill>
                  <a:srgbClr val="212121"/>
                </a:solidFill>
                <a:latin typeface="Arial MT"/>
                <a:cs typeface="Arial MT"/>
              </a:rPr>
              <a:t>"Outlier</a:t>
            </a:r>
            <a:r>
              <a:rPr sz="1000" spc="-7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detection</a:t>
            </a:r>
            <a:r>
              <a:rPr sz="1000" spc="-5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sz="10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autoencoder</a:t>
            </a:r>
            <a:r>
              <a:rPr sz="1000" spc="-5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ensembles.“</a:t>
            </a:r>
            <a:r>
              <a:rPr sz="10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In:</a:t>
            </a:r>
            <a:r>
              <a:rPr sz="1000" spc="5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i="1" spc="-5" dirty="0">
                <a:solidFill>
                  <a:srgbClr val="212121"/>
                </a:solidFill>
                <a:latin typeface="Arial"/>
                <a:cs typeface="Arial"/>
              </a:rPr>
              <a:t>SDM</a:t>
            </a:r>
            <a:r>
              <a:rPr sz="1000" spc="-5" dirty="0">
                <a:solidFill>
                  <a:srgbClr val="212121"/>
                </a:solidFill>
                <a:latin typeface="Arial MT"/>
                <a:cs typeface="Arial MT"/>
              </a:rPr>
              <a:t>.</a:t>
            </a:r>
            <a:r>
              <a:rPr sz="10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212121"/>
                </a:solidFill>
                <a:latin typeface="Arial MT"/>
                <a:cs typeface="Arial MT"/>
              </a:rPr>
              <a:t>2017.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38200"/>
            <a:ext cx="974534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Taxonomy:</a:t>
            </a:r>
            <a:r>
              <a:rPr spc="85" dirty="0"/>
              <a:t>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0" dirty="0"/>
              <a:t>modeling</a:t>
            </a:r>
            <a:r>
              <a:rPr spc="45" dirty="0"/>
              <a:t> </a:t>
            </a:r>
            <a:r>
              <a:rPr spc="-10" dirty="0"/>
              <a:t>perspective</a:t>
            </a: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3352799" y="1311402"/>
            <a:ext cx="8473947" cy="4860798"/>
            <a:chOff x="2883407" y="1311402"/>
            <a:chExt cx="8943340" cy="54952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3407" y="1328926"/>
              <a:ext cx="8942832" cy="54772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53355" y="1330452"/>
              <a:ext cx="2289175" cy="765175"/>
            </a:xfrm>
            <a:custGeom>
              <a:avLst/>
              <a:gdLst/>
              <a:ahLst/>
              <a:cxnLst/>
              <a:rect l="l" t="t" r="r" b="b"/>
              <a:pathLst>
                <a:path w="2289175" h="765175">
                  <a:moveTo>
                    <a:pt x="0" y="765048"/>
                  </a:moveTo>
                  <a:lnTo>
                    <a:pt x="2289048" y="765048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765048"/>
                  </a:lnTo>
                  <a:close/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7522" y="2420492"/>
            <a:ext cx="209550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Three high-level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categories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 and </a:t>
            </a:r>
            <a:r>
              <a:rPr sz="2400" b="1" dirty="0">
                <a:latin typeface="Calibri"/>
                <a:cs typeface="Calibri"/>
              </a:rPr>
              <a:t>11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fine-grained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subcategories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569954" y="2066289"/>
            <a:ext cx="513080" cy="363220"/>
            <a:chOff x="11569954" y="2066289"/>
            <a:chExt cx="513080" cy="363220"/>
          </a:xfrm>
        </p:grpSpPr>
        <p:sp>
          <p:nvSpPr>
            <p:cNvPr id="10" name="object 10"/>
            <p:cNvSpPr/>
            <p:nvPr/>
          </p:nvSpPr>
          <p:spPr>
            <a:xfrm>
              <a:off x="11576304" y="2072639"/>
              <a:ext cx="500380" cy="350520"/>
            </a:xfrm>
            <a:custGeom>
              <a:avLst/>
              <a:gdLst/>
              <a:ahLst/>
              <a:cxnLst/>
              <a:rect l="l" t="t" r="r" b="b"/>
              <a:pathLst>
                <a:path w="500379" h="350519">
                  <a:moveTo>
                    <a:pt x="175260" y="0"/>
                  </a:moveTo>
                  <a:lnTo>
                    <a:pt x="0" y="175260"/>
                  </a:lnTo>
                  <a:lnTo>
                    <a:pt x="175260" y="350520"/>
                  </a:lnTo>
                  <a:lnTo>
                    <a:pt x="175260" y="262889"/>
                  </a:lnTo>
                  <a:lnTo>
                    <a:pt x="499872" y="262889"/>
                  </a:lnTo>
                  <a:lnTo>
                    <a:pt x="499872" y="87630"/>
                  </a:lnTo>
                  <a:lnTo>
                    <a:pt x="175260" y="8763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76304" y="2072639"/>
              <a:ext cx="500380" cy="350520"/>
            </a:xfrm>
            <a:custGeom>
              <a:avLst/>
              <a:gdLst/>
              <a:ahLst/>
              <a:cxnLst/>
              <a:rect l="l" t="t" r="r" b="b"/>
              <a:pathLst>
                <a:path w="500379" h="350519">
                  <a:moveTo>
                    <a:pt x="0" y="175260"/>
                  </a:moveTo>
                  <a:lnTo>
                    <a:pt x="175260" y="0"/>
                  </a:lnTo>
                  <a:lnTo>
                    <a:pt x="175260" y="87630"/>
                  </a:lnTo>
                  <a:lnTo>
                    <a:pt x="499872" y="87630"/>
                  </a:lnTo>
                  <a:lnTo>
                    <a:pt x="499872" y="262889"/>
                  </a:lnTo>
                  <a:lnTo>
                    <a:pt x="175260" y="262889"/>
                  </a:lnTo>
                  <a:lnTo>
                    <a:pt x="175260" y="350520"/>
                  </a:lnTo>
                  <a:lnTo>
                    <a:pt x="0" y="175260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477359BD-6DEC-255A-3906-870A8ECAE03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38200"/>
            <a:ext cx="1079563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Generative</a:t>
            </a:r>
            <a:r>
              <a:rPr spc="60" dirty="0"/>
              <a:t> </a:t>
            </a:r>
            <a:r>
              <a:rPr spc="-10" dirty="0"/>
              <a:t>Adversarial</a:t>
            </a:r>
            <a:r>
              <a:rPr spc="60" dirty="0"/>
              <a:t> </a:t>
            </a:r>
            <a:r>
              <a:rPr spc="-5" dirty="0"/>
              <a:t>Networks</a:t>
            </a:r>
            <a:r>
              <a:rPr spc="80" dirty="0"/>
              <a:t> </a:t>
            </a:r>
            <a:r>
              <a:rPr spc="-10" dirty="0"/>
              <a:t>(GANs)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52600"/>
            <a:ext cx="10534015" cy="316753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416685">
              <a:lnSpc>
                <a:spcPts val="2590"/>
              </a:lnSpc>
              <a:spcBef>
                <a:spcPts val="425"/>
              </a:spcBef>
            </a:pPr>
            <a:r>
              <a:rPr b="1" spc="-90" dirty="0">
                <a:cs typeface="Arial Black"/>
              </a:rPr>
              <a:t>To </a:t>
            </a:r>
            <a:r>
              <a:rPr b="1" dirty="0">
                <a:cs typeface="Arial Black"/>
              </a:rPr>
              <a:t>adversarially </a:t>
            </a:r>
            <a:r>
              <a:rPr b="1" spc="20" dirty="0">
                <a:cs typeface="Arial Black"/>
              </a:rPr>
              <a:t>learn </a:t>
            </a:r>
            <a:r>
              <a:rPr b="1" dirty="0">
                <a:cs typeface="Arial Black"/>
              </a:rPr>
              <a:t>a </a:t>
            </a:r>
            <a:r>
              <a:rPr b="1" spc="-15" dirty="0">
                <a:cs typeface="Arial Black"/>
              </a:rPr>
              <a:t>latent </a:t>
            </a:r>
            <a:r>
              <a:rPr b="1" dirty="0">
                <a:cs typeface="Arial Black"/>
              </a:rPr>
              <a:t>space </a:t>
            </a:r>
            <a:r>
              <a:rPr b="1" spc="-15" dirty="0">
                <a:cs typeface="Arial Black"/>
              </a:rPr>
              <a:t>that </a:t>
            </a:r>
            <a:r>
              <a:rPr b="1" spc="5" dirty="0">
                <a:cs typeface="Arial Black"/>
              </a:rPr>
              <a:t>captures </a:t>
            </a:r>
            <a:r>
              <a:rPr b="1" spc="-5" dirty="0">
                <a:cs typeface="Arial Black"/>
              </a:rPr>
              <a:t>the </a:t>
            </a:r>
            <a:r>
              <a:rPr b="1" spc="-790" dirty="0">
                <a:cs typeface="Arial Black"/>
              </a:rPr>
              <a:t> </a:t>
            </a:r>
            <a:r>
              <a:rPr b="1" spc="10" dirty="0">
                <a:cs typeface="Arial Black"/>
              </a:rPr>
              <a:t>normality</a:t>
            </a:r>
            <a:r>
              <a:rPr b="1" spc="-20" dirty="0">
                <a:cs typeface="Arial Black"/>
              </a:rPr>
              <a:t> </a:t>
            </a:r>
            <a:r>
              <a:rPr b="1" spc="10" dirty="0">
                <a:cs typeface="Arial Black"/>
              </a:rPr>
              <a:t>underlying</a:t>
            </a:r>
            <a:r>
              <a:rPr b="1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the </a:t>
            </a:r>
            <a:r>
              <a:rPr b="1" spc="-15" dirty="0">
                <a:cs typeface="Arial Black"/>
              </a:rPr>
              <a:t>given</a:t>
            </a:r>
            <a:r>
              <a:rPr b="1" dirty="0">
                <a:cs typeface="Arial Black"/>
              </a:rPr>
              <a:t> </a:t>
            </a:r>
            <a:r>
              <a:rPr b="1" spc="-15" dirty="0">
                <a:cs typeface="Arial Black"/>
              </a:rPr>
              <a:t>data</a:t>
            </a:r>
            <a:endParaRPr b="1" dirty="0">
              <a:cs typeface="Arial Black"/>
            </a:endParaRPr>
          </a:p>
          <a:p>
            <a:pPr marL="189230" indent="-174625">
              <a:lnSpc>
                <a:spcPts val="2280"/>
              </a:lnSpc>
              <a:spcBef>
                <a:spcPts val="44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b="1" spc="15" dirty="0">
                <a:solidFill>
                  <a:srgbClr val="800000"/>
                </a:solidFill>
                <a:cs typeface="Cambria"/>
              </a:rPr>
              <a:t>Assumption</a:t>
            </a:r>
            <a:r>
              <a:rPr spc="15" dirty="0">
                <a:cs typeface="Cambria"/>
              </a:rPr>
              <a:t>:</a:t>
            </a:r>
            <a:r>
              <a:rPr spc="40" dirty="0">
                <a:cs typeface="Cambria"/>
              </a:rPr>
              <a:t> </a:t>
            </a:r>
            <a:r>
              <a:rPr spc="70" dirty="0">
                <a:cs typeface="Cambria"/>
              </a:rPr>
              <a:t>Normal</a:t>
            </a:r>
            <a:r>
              <a:rPr spc="80" dirty="0">
                <a:cs typeface="Cambria"/>
              </a:rPr>
              <a:t> </a:t>
            </a:r>
            <a:r>
              <a:rPr spc="30" dirty="0">
                <a:cs typeface="Cambria"/>
              </a:rPr>
              <a:t>data</a:t>
            </a:r>
            <a:r>
              <a:rPr spc="45" dirty="0">
                <a:cs typeface="Cambria"/>
              </a:rPr>
              <a:t> </a:t>
            </a:r>
            <a:r>
              <a:rPr dirty="0">
                <a:cs typeface="Cambria"/>
              </a:rPr>
              <a:t>instances</a:t>
            </a:r>
            <a:r>
              <a:rPr spc="105" dirty="0">
                <a:cs typeface="Cambria"/>
              </a:rPr>
              <a:t> </a:t>
            </a:r>
            <a:r>
              <a:rPr spc="25" dirty="0">
                <a:cs typeface="Cambria"/>
              </a:rPr>
              <a:t>can</a:t>
            </a:r>
            <a:r>
              <a:rPr spc="50" dirty="0">
                <a:cs typeface="Cambria"/>
              </a:rPr>
              <a:t> </a:t>
            </a:r>
            <a:r>
              <a:rPr spc="-10" dirty="0">
                <a:cs typeface="Cambria"/>
              </a:rPr>
              <a:t>be</a:t>
            </a:r>
            <a:r>
              <a:rPr spc="65" dirty="0">
                <a:cs typeface="Cambria"/>
              </a:rPr>
              <a:t> </a:t>
            </a:r>
            <a:r>
              <a:rPr spc="-25" dirty="0">
                <a:cs typeface="Cambria"/>
              </a:rPr>
              <a:t>better</a:t>
            </a:r>
            <a:r>
              <a:rPr spc="65" dirty="0">
                <a:cs typeface="Cambria"/>
              </a:rPr>
              <a:t> </a:t>
            </a:r>
            <a:r>
              <a:rPr spc="15" dirty="0">
                <a:cs typeface="Cambria"/>
              </a:rPr>
              <a:t>generated</a:t>
            </a:r>
            <a:r>
              <a:rPr spc="95" dirty="0">
                <a:cs typeface="Cambria"/>
              </a:rPr>
              <a:t> </a:t>
            </a:r>
            <a:r>
              <a:rPr spc="20" dirty="0">
                <a:cs typeface="Cambria"/>
              </a:rPr>
              <a:t>than</a:t>
            </a:r>
            <a:r>
              <a:rPr spc="50" dirty="0">
                <a:cs typeface="Cambria"/>
              </a:rPr>
              <a:t> </a:t>
            </a:r>
            <a:r>
              <a:rPr spc="20" dirty="0">
                <a:cs typeface="Cambria"/>
              </a:rPr>
              <a:t>anomalies</a:t>
            </a:r>
            <a:r>
              <a:rPr spc="110" dirty="0">
                <a:cs typeface="Cambria"/>
              </a:rPr>
              <a:t> </a:t>
            </a:r>
            <a:r>
              <a:rPr spc="35" dirty="0">
                <a:cs typeface="Cambria"/>
              </a:rPr>
              <a:t>from</a:t>
            </a:r>
            <a:r>
              <a:rPr spc="50" dirty="0">
                <a:cs typeface="Cambria"/>
              </a:rPr>
              <a:t> </a:t>
            </a:r>
            <a:r>
              <a:rPr spc="-5" dirty="0">
                <a:cs typeface="Cambria"/>
              </a:rPr>
              <a:t>the</a:t>
            </a:r>
            <a:r>
              <a:rPr spc="90" dirty="0">
                <a:cs typeface="Cambria"/>
              </a:rPr>
              <a:t> </a:t>
            </a:r>
            <a:r>
              <a:rPr dirty="0">
                <a:cs typeface="Cambria"/>
              </a:rPr>
              <a:t>latent</a:t>
            </a:r>
          </a:p>
          <a:p>
            <a:pPr marL="189230">
              <a:lnSpc>
                <a:spcPts val="2280"/>
              </a:lnSpc>
            </a:pPr>
            <a:r>
              <a:rPr spc="10" dirty="0">
                <a:cs typeface="Cambria"/>
              </a:rPr>
              <a:t>feature</a:t>
            </a:r>
            <a:r>
              <a:rPr spc="35" dirty="0">
                <a:cs typeface="Cambria"/>
              </a:rPr>
              <a:t> </a:t>
            </a:r>
            <a:r>
              <a:rPr spc="15" dirty="0">
                <a:cs typeface="Cambria"/>
              </a:rPr>
              <a:t>space</a:t>
            </a:r>
            <a:r>
              <a:rPr spc="60" dirty="0">
                <a:cs typeface="Cambria"/>
              </a:rPr>
              <a:t> </a:t>
            </a:r>
            <a:r>
              <a:rPr spc="40" dirty="0">
                <a:cs typeface="Cambria"/>
              </a:rPr>
              <a:t>of</a:t>
            </a:r>
            <a:r>
              <a:rPr spc="60" dirty="0">
                <a:cs typeface="Cambria"/>
              </a:rPr>
              <a:t> </a:t>
            </a:r>
            <a:r>
              <a:rPr spc="-5" dirty="0">
                <a:cs typeface="Cambria"/>
              </a:rPr>
              <a:t>the</a:t>
            </a:r>
            <a:r>
              <a:rPr spc="65" dirty="0">
                <a:cs typeface="Cambria"/>
              </a:rPr>
              <a:t> </a:t>
            </a:r>
            <a:r>
              <a:rPr spc="15" dirty="0">
                <a:cs typeface="Cambria"/>
              </a:rPr>
              <a:t>generative</a:t>
            </a:r>
            <a:r>
              <a:rPr spc="90" dirty="0">
                <a:cs typeface="Cambria"/>
              </a:rPr>
              <a:t> </a:t>
            </a:r>
            <a:r>
              <a:rPr spc="15" dirty="0">
                <a:cs typeface="Cambria"/>
              </a:rPr>
              <a:t>network</a:t>
            </a:r>
            <a:r>
              <a:rPr spc="75" dirty="0">
                <a:cs typeface="Cambria"/>
              </a:rPr>
              <a:t> </a:t>
            </a:r>
            <a:r>
              <a:rPr spc="30" dirty="0">
                <a:cs typeface="Cambria"/>
              </a:rPr>
              <a:t>in</a:t>
            </a:r>
            <a:r>
              <a:rPr spc="70" dirty="0">
                <a:cs typeface="Cambria"/>
              </a:rPr>
              <a:t> </a:t>
            </a:r>
            <a:r>
              <a:rPr spc="215" dirty="0">
                <a:cs typeface="Cambria"/>
              </a:rPr>
              <a:t>GANs</a:t>
            </a:r>
            <a:endParaRPr dirty="0">
              <a:cs typeface="Cambria"/>
            </a:endParaRPr>
          </a:p>
          <a:p>
            <a:pPr>
              <a:lnSpc>
                <a:spcPct val="100000"/>
              </a:lnSpc>
            </a:pPr>
            <a:endParaRPr dirty="0"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b="1" dirty="0">
                <a:cs typeface="Arial Black"/>
              </a:rPr>
              <a:t>General</a:t>
            </a:r>
            <a:r>
              <a:rPr b="1" spc="-45" dirty="0">
                <a:cs typeface="Arial Black"/>
              </a:rPr>
              <a:t> </a:t>
            </a:r>
            <a:r>
              <a:rPr b="1" dirty="0">
                <a:cs typeface="Arial Black"/>
              </a:rPr>
              <a:t>framework</a:t>
            </a:r>
          </a:p>
          <a:p>
            <a:pPr marL="472440" indent="-457834">
              <a:lnSpc>
                <a:spcPct val="100000"/>
              </a:lnSpc>
              <a:spcBef>
                <a:spcPts val="475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spc="15" dirty="0">
                <a:cs typeface="Cambria"/>
              </a:rPr>
              <a:t>Train</a:t>
            </a:r>
            <a:r>
              <a:rPr spc="30" dirty="0">
                <a:cs typeface="Cambria"/>
              </a:rPr>
              <a:t> </a:t>
            </a:r>
            <a:r>
              <a:rPr spc="20" dirty="0">
                <a:cs typeface="Cambria"/>
              </a:rPr>
              <a:t>a</a:t>
            </a:r>
            <a:r>
              <a:rPr spc="60" dirty="0">
                <a:cs typeface="Cambria"/>
              </a:rPr>
              <a:t> </a:t>
            </a:r>
            <a:r>
              <a:rPr spc="110" dirty="0">
                <a:cs typeface="Cambria"/>
              </a:rPr>
              <a:t>GAN-based</a:t>
            </a:r>
            <a:r>
              <a:rPr spc="60" dirty="0">
                <a:cs typeface="Cambria"/>
              </a:rPr>
              <a:t> </a:t>
            </a:r>
            <a:r>
              <a:rPr spc="45" dirty="0">
                <a:cs typeface="Cambria"/>
              </a:rPr>
              <a:t>model</a:t>
            </a:r>
            <a:endParaRPr dirty="0">
              <a:cs typeface="Cambria"/>
            </a:endParaRPr>
          </a:p>
          <a:p>
            <a:pPr marL="472440" indent="-457834">
              <a:lnSpc>
                <a:spcPts val="2280"/>
              </a:lnSpc>
              <a:spcBef>
                <a:spcPts val="455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spc="50" dirty="0">
                <a:cs typeface="Cambria"/>
              </a:rPr>
              <a:t>Calculate</a:t>
            </a:r>
            <a:r>
              <a:rPr spc="60" dirty="0">
                <a:cs typeface="Cambria"/>
              </a:rPr>
              <a:t> </a:t>
            </a:r>
            <a:r>
              <a:rPr spc="45" dirty="0">
                <a:cs typeface="Cambria"/>
              </a:rPr>
              <a:t>anomaly</a:t>
            </a:r>
            <a:r>
              <a:rPr spc="80" dirty="0">
                <a:cs typeface="Cambria"/>
              </a:rPr>
              <a:t> </a:t>
            </a:r>
            <a:r>
              <a:rPr spc="-15" dirty="0">
                <a:cs typeface="Cambria"/>
              </a:rPr>
              <a:t>scores</a:t>
            </a:r>
            <a:r>
              <a:rPr spc="85" dirty="0">
                <a:cs typeface="Cambria"/>
              </a:rPr>
              <a:t> </a:t>
            </a:r>
            <a:r>
              <a:rPr spc="50" dirty="0">
                <a:cs typeface="Cambria"/>
              </a:rPr>
              <a:t>by</a:t>
            </a:r>
            <a:r>
              <a:rPr spc="85" dirty="0">
                <a:cs typeface="Cambria"/>
              </a:rPr>
              <a:t> </a:t>
            </a:r>
            <a:r>
              <a:rPr spc="40" dirty="0">
                <a:cs typeface="Cambria"/>
              </a:rPr>
              <a:t>looking</a:t>
            </a:r>
            <a:r>
              <a:rPr spc="100" dirty="0">
                <a:cs typeface="Cambria"/>
              </a:rPr>
              <a:t> </a:t>
            </a:r>
            <a:r>
              <a:rPr spc="10" dirty="0">
                <a:cs typeface="Cambria"/>
              </a:rPr>
              <a:t>into</a:t>
            </a:r>
            <a:r>
              <a:rPr spc="80" dirty="0">
                <a:cs typeface="Cambria"/>
              </a:rPr>
              <a:t> </a:t>
            </a:r>
            <a:r>
              <a:rPr spc="-5" dirty="0">
                <a:cs typeface="Cambria"/>
              </a:rPr>
              <a:t>the</a:t>
            </a:r>
            <a:r>
              <a:rPr spc="95" dirty="0">
                <a:cs typeface="Cambria"/>
              </a:rPr>
              <a:t> </a:t>
            </a:r>
            <a:r>
              <a:rPr spc="20" dirty="0">
                <a:cs typeface="Cambria"/>
              </a:rPr>
              <a:t>difference</a:t>
            </a:r>
            <a:r>
              <a:rPr spc="70" dirty="0">
                <a:cs typeface="Cambria"/>
              </a:rPr>
              <a:t> </a:t>
            </a:r>
            <a:r>
              <a:rPr spc="5" dirty="0">
                <a:cs typeface="Cambria"/>
              </a:rPr>
              <a:t>between</a:t>
            </a:r>
            <a:r>
              <a:rPr spc="75" dirty="0">
                <a:cs typeface="Cambria"/>
              </a:rPr>
              <a:t> </a:t>
            </a:r>
            <a:r>
              <a:rPr spc="35" dirty="0">
                <a:cs typeface="Cambria"/>
              </a:rPr>
              <a:t>an</a:t>
            </a:r>
            <a:r>
              <a:rPr spc="55" dirty="0">
                <a:cs typeface="Cambria"/>
              </a:rPr>
              <a:t> </a:t>
            </a:r>
            <a:r>
              <a:rPr spc="35" dirty="0">
                <a:cs typeface="Cambria"/>
              </a:rPr>
              <a:t>input</a:t>
            </a:r>
            <a:r>
              <a:rPr spc="90" dirty="0">
                <a:cs typeface="Cambria"/>
              </a:rPr>
              <a:t> </a:t>
            </a:r>
            <a:r>
              <a:rPr spc="5" dirty="0">
                <a:cs typeface="Cambria"/>
              </a:rPr>
              <a:t>instance</a:t>
            </a:r>
            <a:r>
              <a:rPr spc="120" dirty="0">
                <a:cs typeface="Cambria"/>
              </a:rPr>
              <a:t> </a:t>
            </a:r>
            <a:r>
              <a:rPr spc="55" dirty="0">
                <a:cs typeface="Cambria"/>
              </a:rPr>
              <a:t>and</a:t>
            </a:r>
            <a:r>
              <a:rPr spc="65" dirty="0">
                <a:cs typeface="Cambria"/>
              </a:rPr>
              <a:t> </a:t>
            </a:r>
            <a:r>
              <a:rPr spc="-10" dirty="0">
                <a:cs typeface="Cambria"/>
              </a:rPr>
              <a:t>its</a:t>
            </a:r>
            <a:endParaRPr dirty="0">
              <a:cs typeface="Cambria"/>
            </a:endParaRPr>
          </a:p>
          <a:p>
            <a:pPr marL="472440">
              <a:lnSpc>
                <a:spcPts val="2280"/>
              </a:lnSpc>
            </a:pPr>
            <a:r>
              <a:rPr spc="5" dirty="0">
                <a:cs typeface="Cambria"/>
              </a:rPr>
              <a:t>counterpart</a:t>
            </a:r>
            <a:r>
              <a:rPr spc="60" dirty="0">
                <a:cs typeface="Cambria"/>
              </a:rPr>
              <a:t> </a:t>
            </a:r>
            <a:r>
              <a:rPr spc="15" dirty="0">
                <a:cs typeface="Cambria"/>
              </a:rPr>
              <a:t>generated</a:t>
            </a:r>
            <a:r>
              <a:rPr spc="90" dirty="0">
                <a:cs typeface="Cambria"/>
              </a:rPr>
              <a:t> </a:t>
            </a:r>
            <a:r>
              <a:rPr spc="35" dirty="0">
                <a:cs typeface="Cambria"/>
              </a:rPr>
              <a:t>from</a:t>
            </a:r>
            <a:r>
              <a:rPr spc="45" dirty="0">
                <a:cs typeface="Cambria"/>
              </a:rPr>
              <a:t> </a:t>
            </a:r>
            <a:r>
              <a:rPr dirty="0">
                <a:cs typeface="Cambria"/>
              </a:rPr>
              <a:t>the</a:t>
            </a:r>
            <a:r>
              <a:rPr spc="55" dirty="0">
                <a:cs typeface="Cambria"/>
              </a:rPr>
              <a:t> </a:t>
            </a:r>
            <a:r>
              <a:rPr dirty="0">
                <a:cs typeface="Cambria"/>
              </a:rPr>
              <a:t>latent</a:t>
            </a:r>
            <a:r>
              <a:rPr spc="80" dirty="0">
                <a:cs typeface="Cambria"/>
              </a:rPr>
              <a:t> </a:t>
            </a:r>
            <a:r>
              <a:rPr spc="15" dirty="0">
                <a:cs typeface="Cambria"/>
              </a:rPr>
              <a:t>space</a:t>
            </a:r>
            <a:r>
              <a:rPr spc="65" dirty="0">
                <a:cs typeface="Cambria"/>
              </a:rPr>
              <a:t> </a:t>
            </a:r>
            <a:r>
              <a:rPr spc="40" dirty="0">
                <a:cs typeface="Cambria"/>
              </a:rPr>
              <a:t>of</a:t>
            </a:r>
            <a:r>
              <a:rPr spc="65" dirty="0">
                <a:cs typeface="Cambria"/>
              </a:rPr>
              <a:t> </a:t>
            </a:r>
            <a:r>
              <a:rPr spc="-5" dirty="0">
                <a:cs typeface="Cambria"/>
              </a:rPr>
              <a:t>the</a:t>
            </a:r>
            <a:r>
              <a:rPr spc="70" dirty="0">
                <a:cs typeface="Cambria"/>
              </a:rPr>
              <a:t> </a:t>
            </a:r>
            <a:r>
              <a:rPr dirty="0">
                <a:cs typeface="Cambria"/>
              </a:rPr>
              <a:t>generator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56579"/>
            <a:ext cx="506222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Example</a:t>
            </a:r>
            <a:r>
              <a:rPr spc="25" dirty="0"/>
              <a:t> </a:t>
            </a:r>
            <a:r>
              <a:rPr spc="-5" dirty="0"/>
              <a:t>–</a:t>
            </a:r>
            <a:r>
              <a:rPr spc="-40" dirty="0"/>
              <a:t> </a:t>
            </a:r>
            <a:r>
              <a:rPr spc="-10" dirty="0"/>
              <a:t>AnoGAN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600200"/>
            <a:ext cx="10858500" cy="2785378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5" dirty="0">
                <a:latin typeface="Arial Black"/>
                <a:cs typeface="Arial Black"/>
              </a:rPr>
              <a:t>Intuition</a:t>
            </a:r>
            <a:endParaRPr sz="2400" dirty="0">
              <a:latin typeface="Arial Black"/>
              <a:cs typeface="Arial Black"/>
            </a:endParaRPr>
          </a:p>
          <a:p>
            <a:pPr marL="189230" marR="5080" indent="-173990">
              <a:lnSpc>
                <a:spcPts val="2160"/>
              </a:lnSpc>
              <a:spcBef>
                <a:spcPts val="74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spc="85" dirty="0">
                <a:latin typeface="Cambria"/>
                <a:cs typeface="Cambria"/>
              </a:rPr>
              <a:t>Given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35" dirty="0">
                <a:latin typeface="Cambria"/>
                <a:cs typeface="Cambria"/>
              </a:rPr>
              <a:t>an</a:t>
            </a:r>
            <a:r>
              <a:rPr sz="2000" spc="55" dirty="0">
                <a:latin typeface="Cambria"/>
                <a:cs typeface="Cambria"/>
              </a:rPr>
              <a:t> </a:t>
            </a:r>
            <a:r>
              <a:rPr sz="2000" spc="5" dirty="0">
                <a:latin typeface="Cambria"/>
                <a:cs typeface="Cambria"/>
              </a:rPr>
              <a:t>instance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b="1" spc="20" dirty="0">
                <a:latin typeface="Cambria"/>
                <a:cs typeface="Cambria"/>
              </a:rPr>
              <a:t>x</a:t>
            </a:r>
            <a:r>
              <a:rPr sz="2000" spc="20" dirty="0">
                <a:latin typeface="Cambria"/>
                <a:cs typeface="Cambria"/>
              </a:rPr>
              <a:t>,</a:t>
            </a:r>
            <a:r>
              <a:rPr sz="2000" spc="4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there</a:t>
            </a:r>
            <a:r>
              <a:rPr sz="2000" spc="6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is</a:t>
            </a:r>
            <a:r>
              <a:rPr sz="2000" spc="80" dirty="0">
                <a:latin typeface="Cambria"/>
                <a:cs typeface="Cambria"/>
              </a:rPr>
              <a:t> </a:t>
            </a:r>
            <a:r>
              <a:rPr sz="2000" spc="25" dirty="0">
                <a:latin typeface="Cambria"/>
                <a:cs typeface="Cambria"/>
              </a:rPr>
              <a:t>generally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35" dirty="0">
                <a:latin typeface="Cambria"/>
                <a:cs typeface="Cambria"/>
              </a:rPr>
              <a:t>an</a:t>
            </a:r>
            <a:r>
              <a:rPr sz="2000" spc="55" dirty="0">
                <a:latin typeface="Cambria"/>
                <a:cs typeface="Cambria"/>
              </a:rPr>
              <a:t> </a:t>
            </a:r>
            <a:r>
              <a:rPr sz="2000" spc="5" dirty="0">
                <a:latin typeface="Cambria"/>
                <a:cs typeface="Cambria"/>
              </a:rPr>
              <a:t>instance</a:t>
            </a:r>
            <a:r>
              <a:rPr sz="2000" spc="130" dirty="0">
                <a:latin typeface="Cambria"/>
                <a:cs typeface="Cambria"/>
              </a:rPr>
              <a:t> </a:t>
            </a:r>
            <a:r>
              <a:rPr sz="2000" b="1" spc="35" dirty="0">
                <a:latin typeface="Cambria"/>
                <a:cs typeface="Cambria"/>
              </a:rPr>
              <a:t>z</a:t>
            </a:r>
            <a:r>
              <a:rPr sz="2000" b="1" spc="80" dirty="0">
                <a:latin typeface="Cambria"/>
                <a:cs typeface="Cambria"/>
              </a:rPr>
              <a:t> </a:t>
            </a:r>
            <a:r>
              <a:rPr sz="2000" spc="30" dirty="0">
                <a:latin typeface="Cambria"/>
                <a:cs typeface="Cambria"/>
              </a:rPr>
              <a:t>in</a:t>
            </a:r>
            <a:r>
              <a:rPr sz="2000" spc="4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the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latent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spc="5" dirty="0">
                <a:latin typeface="Cambria"/>
                <a:cs typeface="Cambria"/>
              </a:rPr>
              <a:t>feature</a:t>
            </a:r>
            <a:r>
              <a:rPr sz="2000" spc="70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space</a:t>
            </a:r>
            <a:r>
              <a:rPr sz="2000" spc="65" dirty="0">
                <a:latin typeface="Cambria"/>
                <a:cs typeface="Cambria"/>
              </a:rPr>
              <a:t> </a:t>
            </a:r>
            <a:r>
              <a:rPr sz="2000" spc="35" dirty="0">
                <a:latin typeface="Cambria"/>
                <a:cs typeface="Cambria"/>
              </a:rPr>
              <a:t>of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the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generative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network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5" dirty="0">
                <a:latin typeface="Cambria"/>
                <a:cs typeface="Cambria"/>
              </a:rPr>
              <a:t>so</a:t>
            </a:r>
            <a:r>
              <a:rPr sz="2000" spc="7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that</a:t>
            </a:r>
            <a:r>
              <a:rPr sz="2000" spc="55" dirty="0">
                <a:latin typeface="Cambria"/>
                <a:cs typeface="Cambria"/>
              </a:rPr>
              <a:t> </a:t>
            </a:r>
            <a:r>
              <a:rPr sz="2000" spc="-5" dirty="0">
                <a:latin typeface="Cambria"/>
                <a:cs typeface="Cambria"/>
              </a:rPr>
              <a:t>the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spc="25" dirty="0">
                <a:latin typeface="Cambria"/>
                <a:cs typeface="Cambria"/>
              </a:rPr>
              <a:t>corresponding</a:t>
            </a:r>
            <a:r>
              <a:rPr sz="2000" spc="130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generated</a:t>
            </a:r>
            <a:r>
              <a:rPr sz="2000" spc="70" dirty="0">
                <a:latin typeface="Cambria"/>
                <a:cs typeface="Cambria"/>
              </a:rPr>
              <a:t> </a:t>
            </a:r>
            <a:r>
              <a:rPr sz="2000" spc="5" dirty="0">
                <a:latin typeface="Cambria"/>
                <a:cs typeface="Cambria"/>
              </a:rPr>
              <a:t>instance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45" dirty="0">
                <a:latin typeface="Cambria"/>
                <a:cs typeface="Cambria"/>
              </a:rPr>
              <a:t>G(z) </a:t>
            </a:r>
            <a:r>
              <a:rPr sz="2000" spc="55" dirty="0">
                <a:latin typeface="Cambria"/>
                <a:cs typeface="Cambria"/>
              </a:rPr>
              <a:t>and</a:t>
            </a:r>
            <a:r>
              <a:rPr sz="2000" spc="70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x</a:t>
            </a:r>
            <a:r>
              <a:rPr sz="2000" spc="65" dirty="0">
                <a:latin typeface="Cambria"/>
                <a:cs typeface="Cambria"/>
              </a:rPr>
              <a:t> </a:t>
            </a:r>
            <a:r>
              <a:rPr sz="2000" spc="-15" dirty="0">
                <a:latin typeface="Cambria"/>
                <a:cs typeface="Cambria"/>
              </a:rPr>
              <a:t>are</a:t>
            </a:r>
            <a:r>
              <a:rPr sz="2000" spc="45" dirty="0">
                <a:latin typeface="Cambria"/>
                <a:cs typeface="Cambria"/>
              </a:rPr>
              <a:t> </a:t>
            </a:r>
            <a:r>
              <a:rPr sz="2000" spc="5" dirty="0">
                <a:latin typeface="Cambria"/>
                <a:cs typeface="Cambria"/>
              </a:rPr>
              <a:t>as</a:t>
            </a:r>
            <a:r>
              <a:rPr sz="2000" spc="55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similar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5" dirty="0">
                <a:latin typeface="Cambria"/>
                <a:cs typeface="Cambria"/>
              </a:rPr>
              <a:t>as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spc="10" dirty="0">
                <a:latin typeface="Cambria"/>
                <a:cs typeface="Cambria"/>
              </a:rPr>
              <a:t>possible</a:t>
            </a:r>
            <a:endParaRPr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20" dirty="0">
                <a:latin typeface="Arial Black"/>
                <a:cs typeface="Arial Black"/>
              </a:rPr>
              <a:t>The</a:t>
            </a:r>
            <a:r>
              <a:rPr sz="2400" spc="-4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model</a:t>
            </a:r>
          </a:p>
          <a:p>
            <a:pPr marL="472440" indent="-457834">
              <a:lnSpc>
                <a:spcPct val="100000"/>
              </a:lnSpc>
              <a:spcBef>
                <a:spcPts val="475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Train</a:t>
            </a:r>
            <a:r>
              <a:rPr sz="2000" spc="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95" dirty="0">
                <a:solidFill>
                  <a:srgbClr val="404040"/>
                </a:solidFill>
                <a:latin typeface="Cambria"/>
                <a:cs typeface="Cambria"/>
              </a:rPr>
              <a:t>GAN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Cambria"/>
                <a:cs typeface="Cambria"/>
              </a:rPr>
              <a:t>model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Cambria"/>
                <a:cs typeface="Cambria"/>
              </a:rPr>
              <a:t>using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mbria"/>
                <a:cs typeface="Cambria"/>
              </a:rPr>
              <a:t>standard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95" dirty="0">
                <a:solidFill>
                  <a:srgbClr val="404040"/>
                </a:solidFill>
                <a:latin typeface="Cambria"/>
                <a:cs typeface="Cambria"/>
              </a:rPr>
              <a:t>GAN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objective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mbria"/>
                <a:cs typeface="Cambria"/>
              </a:rPr>
              <a:t>function</a:t>
            </a:r>
            <a:endParaRPr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D30000"/>
              </a:buClr>
              <a:buFont typeface="Cambria"/>
              <a:buAutoNum type="arabicPeriod"/>
            </a:pPr>
            <a:endParaRPr sz="2400" dirty="0">
              <a:latin typeface="Cambria"/>
              <a:cs typeface="Cambria"/>
            </a:endParaRPr>
          </a:p>
          <a:p>
            <a:pPr marL="472440" indent="-457834">
              <a:lnSpc>
                <a:spcPct val="100000"/>
              </a:lnSpc>
              <a:spcBef>
                <a:spcPts val="1605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sz="2000" spc="35" dirty="0">
                <a:solidFill>
                  <a:srgbClr val="404040"/>
                </a:solidFill>
                <a:latin typeface="Cambria"/>
                <a:cs typeface="Cambria"/>
              </a:rPr>
              <a:t>Explicitly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searching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mbria"/>
                <a:cs typeface="Cambria"/>
              </a:rPr>
              <a:t>for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mbria"/>
                <a:cs typeface="Cambria"/>
              </a:rPr>
              <a:t>instance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b="1" spc="35" dirty="0">
                <a:solidFill>
                  <a:srgbClr val="404040"/>
                </a:solidFill>
                <a:latin typeface="Cambria"/>
                <a:cs typeface="Cambria"/>
              </a:rPr>
              <a:t>z</a:t>
            </a:r>
            <a:r>
              <a:rPr sz="2000" b="1" spc="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mbria"/>
                <a:cs typeface="Cambria"/>
              </a:rPr>
              <a:t>in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latent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space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mbria"/>
                <a:cs typeface="Cambria"/>
              </a:rPr>
              <a:t>normality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590" y="5028275"/>
            <a:ext cx="2172335" cy="6399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265" algn="l"/>
              </a:tabLst>
            </a:pPr>
            <a:endParaRPr lang="it-IT" sz="2000" spc="-10" dirty="0">
              <a:solidFill>
                <a:srgbClr val="D30000"/>
              </a:solidFill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9265" algn="l"/>
              </a:tabLst>
            </a:pPr>
            <a:r>
              <a:rPr sz="2000" spc="-10" dirty="0">
                <a:solidFill>
                  <a:srgbClr val="D30000"/>
                </a:solidFill>
                <a:latin typeface="Cambria"/>
                <a:cs typeface="Cambria"/>
              </a:rPr>
              <a:t>3.	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Anomaly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mbria"/>
                <a:cs typeface="Cambria"/>
              </a:rPr>
              <a:t>score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0200" y="2991542"/>
            <a:ext cx="2712694" cy="13940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82925" y="6343836"/>
            <a:ext cx="1041590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Schlegl,</a:t>
            </a:r>
            <a:r>
              <a:rPr sz="800" spc="-9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Thomas,</a:t>
            </a:r>
            <a:r>
              <a:rPr sz="800" spc="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et</a:t>
            </a:r>
            <a:r>
              <a:rPr sz="800" spc="-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5" dirty="0">
                <a:solidFill>
                  <a:srgbClr val="212121"/>
                </a:solidFill>
                <a:latin typeface="Arial MT"/>
                <a:cs typeface="Arial MT"/>
              </a:rPr>
              <a:t>al.</a:t>
            </a:r>
            <a:r>
              <a:rPr sz="800" spc="-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"Unsupervised</a:t>
            </a:r>
            <a:r>
              <a:rPr sz="8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anomaly</a:t>
            </a:r>
            <a:r>
              <a:rPr sz="8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detection</a:t>
            </a:r>
            <a:r>
              <a:rPr sz="8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with</a:t>
            </a:r>
            <a:r>
              <a:rPr sz="800" spc="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generative</a:t>
            </a:r>
            <a:r>
              <a:rPr sz="8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adversarial</a:t>
            </a:r>
            <a:r>
              <a:rPr sz="800" spc="-6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networks</a:t>
            </a:r>
            <a:r>
              <a:rPr sz="8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sz="8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guide</a:t>
            </a:r>
            <a:r>
              <a:rPr sz="8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212121"/>
                </a:solidFill>
                <a:latin typeface="Arial MT"/>
                <a:cs typeface="Arial MT"/>
              </a:rPr>
              <a:t>marker</a:t>
            </a:r>
            <a:r>
              <a:rPr sz="800" spc="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212121"/>
                </a:solidFill>
                <a:latin typeface="Arial MT"/>
                <a:cs typeface="Arial MT"/>
              </a:rPr>
              <a:t>discovery."</a:t>
            </a:r>
            <a:r>
              <a:rPr sz="8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212121"/>
                </a:solidFill>
                <a:latin typeface="Arial MT"/>
                <a:cs typeface="Arial MT"/>
              </a:rPr>
              <a:t>In:</a:t>
            </a:r>
            <a:r>
              <a:rPr sz="800" spc="1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i="1" spc="-5" dirty="0">
                <a:solidFill>
                  <a:srgbClr val="212121"/>
                </a:solidFill>
                <a:latin typeface="Arial"/>
                <a:cs typeface="Arial"/>
              </a:rPr>
              <a:t>IPMI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.</a:t>
            </a:r>
            <a:r>
              <a:rPr sz="8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212121"/>
                </a:solidFill>
                <a:latin typeface="Arial MT"/>
                <a:cs typeface="Arial MT"/>
              </a:rPr>
              <a:t>Springer,</a:t>
            </a:r>
            <a:r>
              <a:rPr sz="8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212121"/>
                </a:solidFill>
                <a:latin typeface="Arial MT"/>
                <a:cs typeface="Arial MT"/>
              </a:rPr>
              <a:t>Cham,</a:t>
            </a:r>
            <a:r>
              <a:rPr sz="800" spc="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212121"/>
                </a:solidFill>
                <a:latin typeface="Arial MT"/>
                <a:cs typeface="Arial MT"/>
              </a:rPr>
              <a:t>2017.</a:t>
            </a:r>
            <a:endParaRPr sz="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9672" y="3506307"/>
            <a:ext cx="6120383" cy="5821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567096" y="4420707"/>
            <a:ext cx="4757420" cy="622300"/>
            <a:chOff x="3567096" y="4840223"/>
            <a:chExt cx="4757420" cy="6223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3903" y="4840223"/>
              <a:ext cx="2996183" cy="2712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096" y="5133517"/>
              <a:ext cx="1674135" cy="2576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2535" y="5096255"/>
              <a:ext cx="2511552" cy="36575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31464" y="5450931"/>
            <a:ext cx="3825240" cy="3291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495547" y="4942322"/>
            <a:ext cx="4828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Calibri"/>
                <a:cs typeface="Calibri"/>
              </a:rPr>
              <a:t>where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h</a:t>
            </a:r>
            <a:r>
              <a:rPr i="1"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last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feature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layer</a:t>
            </a:r>
            <a:r>
              <a:rPr dirty="0">
                <a:latin typeface="Calibri"/>
                <a:cs typeface="Calibri"/>
              </a:rPr>
              <a:t> of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discriminator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9506"/>
            <a:ext cx="974534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40" dirty="0"/>
              <a:t>Taxonomy:</a:t>
            </a:r>
            <a:r>
              <a:rPr sz="3800" spc="85" dirty="0"/>
              <a:t> </a:t>
            </a:r>
            <a:r>
              <a:rPr sz="3800" spc="-10" dirty="0"/>
              <a:t>the</a:t>
            </a:r>
            <a:r>
              <a:rPr sz="3800" spc="-5" dirty="0"/>
              <a:t> </a:t>
            </a:r>
            <a:r>
              <a:rPr sz="3800" spc="-10" dirty="0"/>
              <a:t>modeling</a:t>
            </a:r>
            <a:r>
              <a:rPr sz="3800" spc="45" dirty="0"/>
              <a:t> </a:t>
            </a:r>
            <a:r>
              <a:rPr sz="3800" spc="-10" dirty="0"/>
              <a:t>perspective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9166606" y="6570192"/>
            <a:ext cx="23177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5" dirty="0">
                <a:latin typeface="Calibri"/>
                <a:cs typeface="Calibri"/>
              </a:rPr>
              <a:t>44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6601" y="1311402"/>
            <a:ext cx="8550146" cy="4927092"/>
            <a:chOff x="2883407" y="1311402"/>
            <a:chExt cx="8943340" cy="5495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3407" y="1328926"/>
              <a:ext cx="8942832" cy="54772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53355" y="1330452"/>
              <a:ext cx="2289175" cy="765175"/>
            </a:xfrm>
            <a:custGeom>
              <a:avLst/>
              <a:gdLst/>
              <a:ahLst/>
              <a:cxnLst/>
              <a:rect l="l" t="t" r="r" b="b"/>
              <a:pathLst>
                <a:path w="2289175" h="765175">
                  <a:moveTo>
                    <a:pt x="0" y="765048"/>
                  </a:moveTo>
                  <a:lnTo>
                    <a:pt x="2289048" y="765048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765048"/>
                  </a:lnTo>
                  <a:close/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7522" y="2420492"/>
            <a:ext cx="209550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Three high-level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categories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 and </a:t>
            </a:r>
            <a:r>
              <a:rPr sz="2400" b="1" dirty="0">
                <a:latin typeface="Calibri"/>
                <a:cs typeface="Calibri"/>
              </a:rPr>
              <a:t>11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fine-grained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subcategories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201400" y="2514600"/>
            <a:ext cx="513080" cy="363220"/>
            <a:chOff x="11569954" y="2605785"/>
            <a:chExt cx="513080" cy="363220"/>
          </a:xfrm>
        </p:grpSpPr>
        <p:sp>
          <p:nvSpPr>
            <p:cNvPr id="10" name="object 10"/>
            <p:cNvSpPr/>
            <p:nvPr/>
          </p:nvSpPr>
          <p:spPr>
            <a:xfrm>
              <a:off x="11576304" y="2612135"/>
              <a:ext cx="500380" cy="350520"/>
            </a:xfrm>
            <a:custGeom>
              <a:avLst/>
              <a:gdLst/>
              <a:ahLst/>
              <a:cxnLst/>
              <a:rect l="l" t="t" r="r" b="b"/>
              <a:pathLst>
                <a:path w="500379" h="350519">
                  <a:moveTo>
                    <a:pt x="175260" y="0"/>
                  </a:moveTo>
                  <a:lnTo>
                    <a:pt x="0" y="175260"/>
                  </a:lnTo>
                  <a:lnTo>
                    <a:pt x="175260" y="350519"/>
                  </a:lnTo>
                  <a:lnTo>
                    <a:pt x="175260" y="262889"/>
                  </a:lnTo>
                  <a:lnTo>
                    <a:pt x="499872" y="262889"/>
                  </a:lnTo>
                  <a:lnTo>
                    <a:pt x="499872" y="87629"/>
                  </a:lnTo>
                  <a:lnTo>
                    <a:pt x="175260" y="8762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76304" y="2612135"/>
              <a:ext cx="500380" cy="350520"/>
            </a:xfrm>
            <a:custGeom>
              <a:avLst/>
              <a:gdLst/>
              <a:ahLst/>
              <a:cxnLst/>
              <a:rect l="l" t="t" r="r" b="b"/>
              <a:pathLst>
                <a:path w="500379" h="350519">
                  <a:moveTo>
                    <a:pt x="0" y="175260"/>
                  </a:moveTo>
                  <a:lnTo>
                    <a:pt x="175260" y="0"/>
                  </a:lnTo>
                  <a:lnTo>
                    <a:pt x="175260" y="87629"/>
                  </a:lnTo>
                  <a:lnTo>
                    <a:pt x="499872" y="87629"/>
                  </a:lnTo>
                  <a:lnTo>
                    <a:pt x="499872" y="262889"/>
                  </a:lnTo>
                  <a:lnTo>
                    <a:pt x="175260" y="262889"/>
                  </a:lnTo>
                  <a:lnTo>
                    <a:pt x="175260" y="350519"/>
                  </a:lnTo>
                  <a:lnTo>
                    <a:pt x="0" y="175260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4">
            <a:extLst>
              <a:ext uri="{FF2B5EF4-FFF2-40B4-BE49-F238E27FC236}">
                <a16:creationId xmlns:a16="http://schemas.microsoft.com/office/drawing/2014/main" id="{5B0DA33A-3ED2-F718-7718-3E6E9C97DC2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988" y="852138"/>
            <a:ext cx="560832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sz="2400" spc="25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1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sz="2400" spc="-1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Anomalies?</a:t>
            </a:r>
            <a:endParaRPr sz="2400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072" y="1832813"/>
            <a:ext cx="98259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b="1" spc="-5" dirty="0">
                <a:cs typeface="Calibri"/>
              </a:rPr>
              <a:t>Anomalies</a:t>
            </a:r>
            <a:r>
              <a:rPr b="1" spc="-20" dirty="0">
                <a:cs typeface="Calibri"/>
              </a:rPr>
              <a:t> </a:t>
            </a:r>
            <a:r>
              <a:rPr b="1" spc="-5" dirty="0">
                <a:cs typeface="Calibri"/>
              </a:rPr>
              <a:t>(a.k.a.,</a:t>
            </a:r>
            <a:r>
              <a:rPr b="1" spc="35" dirty="0">
                <a:cs typeface="Calibri"/>
              </a:rPr>
              <a:t> </a:t>
            </a:r>
            <a:r>
              <a:rPr b="1" dirty="0">
                <a:cs typeface="Calibri"/>
              </a:rPr>
              <a:t>outliers</a:t>
            </a:r>
            <a:r>
              <a:rPr dirty="0">
                <a:cs typeface="Calibri"/>
              </a:rPr>
              <a:t>,</a:t>
            </a:r>
            <a:r>
              <a:rPr spc="-50" dirty="0">
                <a:cs typeface="Calibri"/>
              </a:rPr>
              <a:t> </a:t>
            </a:r>
            <a:r>
              <a:rPr b="1" spc="-5" dirty="0">
                <a:cs typeface="Calibri"/>
              </a:rPr>
              <a:t>novelties):</a:t>
            </a:r>
            <a:r>
              <a:rPr b="1" dirty="0">
                <a:cs typeface="Calibri"/>
              </a:rPr>
              <a:t> </a:t>
            </a:r>
            <a:r>
              <a:rPr b="1" spc="-15" dirty="0">
                <a:cs typeface="Calibri"/>
              </a:rPr>
              <a:t>Points</a:t>
            </a:r>
            <a:r>
              <a:rPr b="1" spc="-25" dirty="0">
                <a:cs typeface="Calibri"/>
              </a:rPr>
              <a:t> </a:t>
            </a:r>
            <a:r>
              <a:rPr b="1" spc="-10" dirty="0">
                <a:cs typeface="Calibri"/>
              </a:rPr>
              <a:t>that</a:t>
            </a:r>
            <a:r>
              <a:rPr b="1" spc="25" dirty="0">
                <a:cs typeface="Calibri"/>
              </a:rPr>
              <a:t> </a:t>
            </a:r>
            <a:r>
              <a:rPr b="1" spc="-10" dirty="0">
                <a:cs typeface="Calibri"/>
              </a:rPr>
              <a:t>are</a:t>
            </a:r>
            <a:r>
              <a:rPr b="1" spc="5" dirty="0">
                <a:cs typeface="Calibri"/>
              </a:rPr>
              <a:t> </a:t>
            </a:r>
            <a:r>
              <a:rPr b="1" spc="-5" dirty="0">
                <a:cs typeface="Calibri"/>
              </a:rPr>
              <a:t>significantly</a:t>
            </a:r>
            <a:r>
              <a:rPr b="1" spc="-65" dirty="0">
                <a:cs typeface="Calibri"/>
              </a:rPr>
              <a:t> </a:t>
            </a:r>
            <a:r>
              <a:rPr b="1" spc="-10" dirty="0">
                <a:cs typeface="Calibri"/>
              </a:rPr>
              <a:t>different</a:t>
            </a:r>
            <a:endParaRPr dirty="0"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b="1" spc="-5" dirty="0">
                <a:cs typeface="Calibri"/>
              </a:rPr>
              <a:t>from</a:t>
            </a:r>
            <a:r>
              <a:rPr b="1" spc="-55" dirty="0">
                <a:cs typeface="Calibri"/>
              </a:rPr>
              <a:t> </a:t>
            </a:r>
            <a:r>
              <a:rPr b="1" spc="-10" dirty="0">
                <a:cs typeface="Calibri"/>
              </a:rPr>
              <a:t>most</a:t>
            </a:r>
            <a:r>
              <a:rPr b="1" spc="-20" dirty="0">
                <a:cs typeface="Calibri"/>
              </a:rPr>
              <a:t> </a:t>
            </a:r>
            <a:r>
              <a:rPr b="1" dirty="0">
                <a:cs typeface="Calibri"/>
              </a:rPr>
              <a:t>of</a:t>
            </a:r>
            <a:r>
              <a:rPr b="1" spc="-15" dirty="0">
                <a:cs typeface="Calibri"/>
              </a:rPr>
              <a:t> </a:t>
            </a:r>
            <a:r>
              <a:rPr b="1" dirty="0">
                <a:cs typeface="Calibri"/>
              </a:rPr>
              <a:t>the</a:t>
            </a:r>
            <a:r>
              <a:rPr b="1" spc="-15" dirty="0">
                <a:cs typeface="Calibri"/>
              </a:rPr>
              <a:t> data</a:t>
            </a:r>
            <a:endParaRPr dirty="0"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b="1" spc="-10" dirty="0">
                <a:cs typeface="Calibri"/>
              </a:rPr>
              <a:t>Rare</a:t>
            </a:r>
            <a:endParaRPr dirty="0"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b="1" spc="-5" dirty="0">
                <a:cs typeface="Calibri"/>
              </a:rPr>
              <a:t>Irregular</a:t>
            </a:r>
            <a:endParaRPr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8627" y="6349213"/>
            <a:ext cx="178657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200" spc="-10" dirty="0">
                <a:latin typeface="Calibri"/>
                <a:cs typeface="Calibri"/>
              </a:rPr>
              <a:t>Image s</a:t>
            </a:r>
            <a:r>
              <a:rPr sz="1200" spc="-10" dirty="0" err="1">
                <a:latin typeface="Calibri"/>
                <a:cs typeface="Calibri"/>
              </a:rPr>
              <a:t>ource</a:t>
            </a:r>
            <a:r>
              <a:rPr sz="1200" spc="-10" dirty="0">
                <a:latin typeface="Calibri"/>
                <a:cs typeface="Calibri"/>
              </a:rPr>
              <a:t>: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Wikipedia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4000" y="2393223"/>
            <a:ext cx="3695700" cy="3122930"/>
            <a:chOff x="4345940" y="2450083"/>
            <a:chExt cx="3695700" cy="31229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4377" y="2577328"/>
              <a:ext cx="3607111" cy="29952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58640" y="2462783"/>
              <a:ext cx="3286125" cy="2969260"/>
            </a:xfrm>
            <a:custGeom>
              <a:avLst/>
              <a:gdLst/>
              <a:ahLst/>
              <a:cxnLst/>
              <a:rect l="l" t="t" r="r" b="b"/>
              <a:pathLst>
                <a:path w="3286125" h="2969260">
                  <a:moveTo>
                    <a:pt x="2468880" y="2583179"/>
                  </a:moveTo>
                  <a:lnTo>
                    <a:pt x="2471628" y="2538207"/>
                  </a:lnTo>
                  <a:lnTo>
                    <a:pt x="2479667" y="2494761"/>
                  </a:lnTo>
                  <a:lnTo>
                    <a:pt x="2492693" y="2453129"/>
                  </a:lnTo>
                  <a:lnTo>
                    <a:pt x="2510396" y="2413600"/>
                  </a:lnTo>
                  <a:lnTo>
                    <a:pt x="2532472" y="2376464"/>
                  </a:lnTo>
                  <a:lnTo>
                    <a:pt x="2558613" y="2342010"/>
                  </a:lnTo>
                  <a:lnTo>
                    <a:pt x="2588514" y="2310526"/>
                  </a:lnTo>
                  <a:lnTo>
                    <a:pt x="2621866" y="2282303"/>
                  </a:lnTo>
                  <a:lnTo>
                    <a:pt x="2658364" y="2257628"/>
                  </a:lnTo>
                  <a:lnTo>
                    <a:pt x="2697702" y="2236792"/>
                  </a:lnTo>
                  <a:lnTo>
                    <a:pt x="2739572" y="2220082"/>
                  </a:lnTo>
                  <a:lnTo>
                    <a:pt x="2783668" y="2207789"/>
                  </a:lnTo>
                  <a:lnTo>
                    <a:pt x="2829683" y="2200201"/>
                  </a:lnTo>
                  <a:lnTo>
                    <a:pt x="2877312" y="2197608"/>
                  </a:lnTo>
                  <a:lnTo>
                    <a:pt x="2924940" y="2200201"/>
                  </a:lnTo>
                  <a:lnTo>
                    <a:pt x="2970955" y="2207789"/>
                  </a:lnTo>
                  <a:lnTo>
                    <a:pt x="3015051" y="2220082"/>
                  </a:lnTo>
                  <a:lnTo>
                    <a:pt x="3056921" y="2236792"/>
                  </a:lnTo>
                  <a:lnTo>
                    <a:pt x="3096259" y="2257628"/>
                  </a:lnTo>
                  <a:lnTo>
                    <a:pt x="3132757" y="2282303"/>
                  </a:lnTo>
                  <a:lnTo>
                    <a:pt x="3166110" y="2310526"/>
                  </a:lnTo>
                  <a:lnTo>
                    <a:pt x="3196010" y="2342010"/>
                  </a:lnTo>
                  <a:lnTo>
                    <a:pt x="3222151" y="2376464"/>
                  </a:lnTo>
                  <a:lnTo>
                    <a:pt x="3244227" y="2413600"/>
                  </a:lnTo>
                  <a:lnTo>
                    <a:pt x="3261930" y="2453129"/>
                  </a:lnTo>
                  <a:lnTo>
                    <a:pt x="3274956" y="2494761"/>
                  </a:lnTo>
                  <a:lnTo>
                    <a:pt x="3282995" y="2538207"/>
                  </a:lnTo>
                  <a:lnTo>
                    <a:pt x="3285743" y="2583179"/>
                  </a:lnTo>
                  <a:lnTo>
                    <a:pt x="3282995" y="2628152"/>
                  </a:lnTo>
                  <a:lnTo>
                    <a:pt x="3274956" y="2671598"/>
                  </a:lnTo>
                  <a:lnTo>
                    <a:pt x="3261930" y="2713230"/>
                  </a:lnTo>
                  <a:lnTo>
                    <a:pt x="3244227" y="2752759"/>
                  </a:lnTo>
                  <a:lnTo>
                    <a:pt x="3222151" y="2789895"/>
                  </a:lnTo>
                  <a:lnTo>
                    <a:pt x="3196010" y="2824349"/>
                  </a:lnTo>
                  <a:lnTo>
                    <a:pt x="3166109" y="2855833"/>
                  </a:lnTo>
                  <a:lnTo>
                    <a:pt x="3132757" y="2884056"/>
                  </a:lnTo>
                  <a:lnTo>
                    <a:pt x="3096259" y="2908731"/>
                  </a:lnTo>
                  <a:lnTo>
                    <a:pt x="3056921" y="2929567"/>
                  </a:lnTo>
                  <a:lnTo>
                    <a:pt x="3015051" y="2946277"/>
                  </a:lnTo>
                  <a:lnTo>
                    <a:pt x="2970955" y="2958570"/>
                  </a:lnTo>
                  <a:lnTo>
                    <a:pt x="2924940" y="2966158"/>
                  </a:lnTo>
                  <a:lnTo>
                    <a:pt x="2877312" y="2968752"/>
                  </a:lnTo>
                  <a:lnTo>
                    <a:pt x="2829683" y="2966158"/>
                  </a:lnTo>
                  <a:lnTo>
                    <a:pt x="2783668" y="2958570"/>
                  </a:lnTo>
                  <a:lnTo>
                    <a:pt x="2739572" y="2946277"/>
                  </a:lnTo>
                  <a:lnTo>
                    <a:pt x="2697702" y="2929567"/>
                  </a:lnTo>
                  <a:lnTo>
                    <a:pt x="2658364" y="2908731"/>
                  </a:lnTo>
                  <a:lnTo>
                    <a:pt x="2621866" y="2884056"/>
                  </a:lnTo>
                  <a:lnTo>
                    <a:pt x="2588514" y="2855833"/>
                  </a:lnTo>
                  <a:lnTo>
                    <a:pt x="2558613" y="2824349"/>
                  </a:lnTo>
                  <a:lnTo>
                    <a:pt x="2532472" y="2789895"/>
                  </a:lnTo>
                  <a:lnTo>
                    <a:pt x="2510396" y="2752759"/>
                  </a:lnTo>
                  <a:lnTo>
                    <a:pt x="2492693" y="2713230"/>
                  </a:lnTo>
                  <a:lnTo>
                    <a:pt x="2479667" y="2671598"/>
                  </a:lnTo>
                  <a:lnTo>
                    <a:pt x="2471628" y="2628152"/>
                  </a:lnTo>
                  <a:lnTo>
                    <a:pt x="2468880" y="2583179"/>
                  </a:lnTo>
                  <a:close/>
                </a:path>
                <a:path w="3286125" h="2969260">
                  <a:moveTo>
                    <a:pt x="0" y="385571"/>
                  </a:moveTo>
                  <a:lnTo>
                    <a:pt x="2757" y="340599"/>
                  </a:lnTo>
                  <a:lnTo>
                    <a:pt x="10825" y="297153"/>
                  </a:lnTo>
                  <a:lnTo>
                    <a:pt x="23896" y="255521"/>
                  </a:lnTo>
                  <a:lnTo>
                    <a:pt x="41663" y="215992"/>
                  </a:lnTo>
                  <a:lnTo>
                    <a:pt x="63818" y="178856"/>
                  </a:lnTo>
                  <a:lnTo>
                    <a:pt x="90053" y="144402"/>
                  </a:lnTo>
                  <a:lnTo>
                    <a:pt x="120062" y="112918"/>
                  </a:lnTo>
                  <a:lnTo>
                    <a:pt x="153537" y="84695"/>
                  </a:lnTo>
                  <a:lnTo>
                    <a:pt x="190170" y="60020"/>
                  </a:lnTo>
                  <a:lnTo>
                    <a:pt x="229655" y="39184"/>
                  </a:lnTo>
                  <a:lnTo>
                    <a:pt x="271683" y="22474"/>
                  </a:lnTo>
                  <a:lnTo>
                    <a:pt x="315947" y="10181"/>
                  </a:lnTo>
                  <a:lnTo>
                    <a:pt x="362141" y="2593"/>
                  </a:lnTo>
                  <a:lnTo>
                    <a:pt x="409956" y="0"/>
                  </a:lnTo>
                  <a:lnTo>
                    <a:pt x="457770" y="2593"/>
                  </a:lnTo>
                  <a:lnTo>
                    <a:pt x="503964" y="10181"/>
                  </a:lnTo>
                  <a:lnTo>
                    <a:pt x="548228" y="22474"/>
                  </a:lnTo>
                  <a:lnTo>
                    <a:pt x="590256" y="39184"/>
                  </a:lnTo>
                  <a:lnTo>
                    <a:pt x="629741" y="60020"/>
                  </a:lnTo>
                  <a:lnTo>
                    <a:pt x="666374" y="84695"/>
                  </a:lnTo>
                  <a:lnTo>
                    <a:pt x="699849" y="112918"/>
                  </a:lnTo>
                  <a:lnTo>
                    <a:pt x="729858" y="144402"/>
                  </a:lnTo>
                  <a:lnTo>
                    <a:pt x="756093" y="178856"/>
                  </a:lnTo>
                  <a:lnTo>
                    <a:pt x="778248" y="215992"/>
                  </a:lnTo>
                  <a:lnTo>
                    <a:pt x="796015" y="255521"/>
                  </a:lnTo>
                  <a:lnTo>
                    <a:pt x="809086" y="297153"/>
                  </a:lnTo>
                  <a:lnTo>
                    <a:pt x="817154" y="340599"/>
                  </a:lnTo>
                  <a:lnTo>
                    <a:pt x="819912" y="385571"/>
                  </a:lnTo>
                  <a:lnTo>
                    <a:pt x="817154" y="430544"/>
                  </a:lnTo>
                  <a:lnTo>
                    <a:pt x="809086" y="473990"/>
                  </a:lnTo>
                  <a:lnTo>
                    <a:pt x="796015" y="515622"/>
                  </a:lnTo>
                  <a:lnTo>
                    <a:pt x="778248" y="555151"/>
                  </a:lnTo>
                  <a:lnTo>
                    <a:pt x="756093" y="592287"/>
                  </a:lnTo>
                  <a:lnTo>
                    <a:pt x="729858" y="626741"/>
                  </a:lnTo>
                  <a:lnTo>
                    <a:pt x="699849" y="658225"/>
                  </a:lnTo>
                  <a:lnTo>
                    <a:pt x="666374" y="686448"/>
                  </a:lnTo>
                  <a:lnTo>
                    <a:pt x="629741" y="711123"/>
                  </a:lnTo>
                  <a:lnTo>
                    <a:pt x="590256" y="731959"/>
                  </a:lnTo>
                  <a:lnTo>
                    <a:pt x="548228" y="748669"/>
                  </a:lnTo>
                  <a:lnTo>
                    <a:pt x="503964" y="760962"/>
                  </a:lnTo>
                  <a:lnTo>
                    <a:pt x="457770" y="768550"/>
                  </a:lnTo>
                  <a:lnTo>
                    <a:pt x="409956" y="771143"/>
                  </a:lnTo>
                  <a:lnTo>
                    <a:pt x="362141" y="768550"/>
                  </a:lnTo>
                  <a:lnTo>
                    <a:pt x="315947" y="760962"/>
                  </a:lnTo>
                  <a:lnTo>
                    <a:pt x="271683" y="748669"/>
                  </a:lnTo>
                  <a:lnTo>
                    <a:pt x="229655" y="731959"/>
                  </a:lnTo>
                  <a:lnTo>
                    <a:pt x="190170" y="711123"/>
                  </a:lnTo>
                  <a:lnTo>
                    <a:pt x="153537" y="686448"/>
                  </a:lnTo>
                  <a:lnTo>
                    <a:pt x="120062" y="658225"/>
                  </a:lnTo>
                  <a:lnTo>
                    <a:pt x="90053" y="626741"/>
                  </a:lnTo>
                  <a:lnTo>
                    <a:pt x="63818" y="592287"/>
                  </a:lnTo>
                  <a:lnTo>
                    <a:pt x="41663" y="555151"/>
                  </a:lnTo>
                  <a:lnTo>
                    <a:pt x="23896" y="515622"/>
                  </a:lnTo>
                  <a:lnTo>
                    <a:pt x="10825" y="473990"/>
                  </a:lnTo>
                  <a:lnTo>
                    <a:pt x="2757" y="430544"/>
                  </a:lnTo>
                  <a:lnTo>
                    <a:pt x="0" y="385571"/>
                  </a:lnTo>
                  <a:close/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4">
            <a:extLst>
              <a:ext uri="{FF2B5EF4-FFF2-40B4-BE49-F238E27FC236}">
                <a16:creationId xmlns:a16="http://schemas.microsoft.com/office/drawing/2014/main" id="{7868AE02-72B7-BB25-74E9-90EE349B0DC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pic>
        <p:nvPicPr>
          <p:cNvPr id="1026" name="Picture 2" descr="&quot;Kevin's Chili&quot; Poster for Sale by mlaudym | Redbubble">
            <a:extLst>
              <a:ext uri="{FF2B5EF4-FFF2-40B4-BE49-F238E27FC236}">
                <a16:creationId xmlns:a16="http://schemas.microsoft.com/office/drawing/2014/main" id="{40716004-7030-DCB5-AA22-701E767C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762" y="3823413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13B0E5-EA7F-700D-7317-A7E29D0F0A1F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8632825" y="4699713"/>
            <a:ext cx="1000937" cy="253287"/>
          </a:xfrm>
          <a:prstGeom prst="straightConnector1">
            <a:avLst/>
          </a:prstGeom>
          <a:ln w="57150">
            <a:solidFill>
              <a:srgbClr val="2E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E8D2E2-019A-16B7-E430-5EDDEA20BDFB}"/>
              </a:ext>
            </a:extLst>
          </p:cNvPr>
          <p:cNvSpPr txBox="1"/>
          <p:nvPr/>
        </p:nvSpPr>
        <p:spPr>
          <a:xfrm>
            <a:off x="3250998" y="3096135"/>
            <a:ext cx="207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FF0000"/>
                </a:solidFill>
              </a:rPr>
              <a:t>Who </a:t>
            </a:r>
            <a:r>
              <a:rPr lang="it-IT" sz="1600" b="1" dirty="0" err="1">
                <a:solidFill>
                  <a:srgbClr val="FF0000"/>
                </a:solidFill>
              </a:rPr>
              <a:t>didn’t</a:t>
            </a:r>
            <a:r>
              <a:rPr lang="it-IT" sz="1600" b="1" dirty="0">
                <a:solidFill>
                  <a:srgbClr val="FF0000"/>
                </a:solidFill>
              </a:rPr>
              <a:t> </a:t>
            </a:r>
            <a:r>
              <a:rPr lang="it-IT" sz="1600" b="1" dirty="0" err="1">
                <a:solidFill>
                  <a:srgbClr val="FF0000"/>
                </a:solidFill>
              </a:rPr>
              <a:t>see</a:t>
            </a:r>
            <a:r>
              <a:rPr lang="it-IT" sz="1600" b="1" dirty="0">
                <a:solidFill>
                  <a:srgbClr val="FF0000"/>
                </a:solidFill>
              </a:rPr>
              <a:t> The Office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FD58BA-95AE-8C9B-7445-66B94956F6F1}"/>
              </a:ext>
            </a:extLst>
          </p:cNvPr>
          <p:cNvCxnSpPr>
            <a:cxnSpLocks/>
          </p:cNvCxnSpPr>
          <p:nvPr/>
        </p:nvCxnSpPr>
        <p:spPr>
          <a:xfrm flipH="1">
            <a:off x="4962801" y="2830756"/>
            <a:ext cx="365611" cy="2653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1E50D6F-42EC-9BDE-17AD-701F09960851}"/>
              </a:ext>
            </a:extLst>
          </p:cNvPr>
          <p:cNvSpPr/>
          <p:nvPr/>
        </p:nvSpPr>
        <p:spPr>
          <a:xfrm>
            <a:off x="6684186" y="1612373"/>
            <a:ext cx="2449107" cy="734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14540"/>
            <a:ext cx="614235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Predictability </a:t>
            </a:r>
            <a:r>
              <a:rPr spc="-10" dirty="0"/>
              <a:t>modeling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2093467"/>
            <a:ext cx="10389235" cy="262700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pc="20" dirty="0">
                <a:cs typeface="Arial Black"/>
              </a:rPr>
              <a:t>Learn</a:t>
            </a:r>
            <a:r>
              <a:rPr spc="-35" dirty="0">
                <a:cs typeface="Arial Black"/>
              </a:rPr>
              <a:t> </a:t>
            </a:r>
            <a:r>
              <a:rPr dirty="0">
                <a:cs typeface="Arial Black"/>
              </a:rPr>
              <a:t>representations</a:t>
            </a:r>
            <a:r>
              <a:rPr spc="-40" dirty="0">
                <a:cs typeface="Arial Black"/>
              </a:rPr>
              <a:t> </a:t>
            </a:r>
            <a:r>
              <a:rPr dirty="0">
                <a:cs typeface="Arial Black"/>
              </a:rPr>
              <a:t>by</a:t>
            </a:r>
            <a:r>
              <a:rPr spc="-15" dirty="0">
                <a:cs typeface="Arial Black"/>
              </a:rPr>
              <a:t> </a:t>
            </a:r>
            <a:r>
              <a:rPr spc="-5" dirty="0">
                <a:cs typeface="Arial Black"/>
              </a:rPr>
              <a:t>using</a:t>
            </a:r>
            <a:r>
              <a:rPr spc="-35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temporally</a:t>
            </a:r>
            <a:r>
              <a:rPr b="1" spc="-15" dirty="0">
                <a:cs typeface="Arial Black"/>
              </a:rPr>
              <a:t> </a:t>
            </a:r>
            <a:r>
              <a:rPr b="1" dirty="0">
                <a:cs typeface="Arial Black"/>
              </a:rPr>
              <a:t>adjacent</a:t>
            </a:r>
            <a:r>
              <a:rPr b="1" spc="-50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instances </a:t>
            </a:r>
            <a:r>
              <a:rPr b="1" spc="-785" dirty="0">
                <a:cs typeface="Arial Black"/>
              </a:rPr>
              <a:t> </a:t>
            </a:r>
            <a:r>
              <a:rPr b="1" dirty="0">
                <a:cs typeface="Arial Black"/>
              </a:rPr>
              <a:t>as</a:t>
            </a:r>
            <a:r>
              <a:rPr b="1" spc="-10" dirty="0">
                <a:cs typeface="Arial Black"/>
              </a:rPr>
              <a:t> the</a:t>
            </a:r>
            <a:r>
              <a:rPr b="1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context</a:t>
            </a:r>
            <a:r>
              <a:rPr b="1" spc="-15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to </a:t>
            </a:r>
            <a:r>
              <a:rPr b="1" spc="5" dirty="0">
                <a:cs typeface="Arial Black"/>
              </a:rPr>
              <a:t>predict</a:t>
            </a:r>
            <a:r>
              <a:rPr b="1" spc="-40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the </a:t>
            </a:r>
            <a:r>
              <a:rPr b="1" spc="10" dirty="0">
                <a:cs typeface="Arial Black"/>
              </a:rPr>
              <a:t>current/future</a:t>
            </a:r>
            <a:r>
              <a:rPr b="1" spc="-30" dirty="0">
                <a:cs typeface="Arial Black"/>
              </a:rPr>
              <a:t> </a:t>
            </a:r>
            <a:r>
              <a:rPr b="1" dirty="0">
                <a:cs typeface="Arial Black"/>
              </a:rPr>
              <a:t>instances</a:t>
            </a:r>
          </a:p>
          <a:p>
            <a:pPr marL="189230" indent="-174625">
              <a:lnSpc>
                <a:spcPct val="100000"/>
              </a:lnSpc>
              <a:spcBef>
                <a:spcPts val="44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b="1" spc="15" dirty="0">
                <a:solidFill>
                  <a:srgbClr val="800000"/>
                </a:solidFill>
                <a:cs typeface="Cambria"/>
              </a:rPr>
              <a:t>Assumption</a:t>
            </a:r>
            <a:r>
              <a:rPr spc="15" dirty="0">
                <a:solidFill>
                  <a:srgbClr val="404040"/>
                </a:solidFill>
                <a:cs typeface="Cambria"/>
              </a:rPr>
              <a:t>: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spc="70" dirty="0">
                <a:solidFill>
                  <a:srgbClr val="404040"/>
                </a:solidFill>
                <a:cs typeface="Cambria"/>
              </a:rPr>
              <a:t>Normal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instances</a:t>
            </a:r>
            <a:r>
              <a:rPr spc="114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are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temporally</a:t>
            </a:r>
            <a:r>
              <a:rPr spc="11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more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predictable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than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anomalies</a:t>
            </a:r>
            <a:endParaRPr dirty="0"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dirty="0"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b="1" spc="5" dirty="0">
                <a:cs typeface="Arial Black"/>
              </a:rPr>
              <a:t>General</a:t>
            </a:r>
            <a:r>
              <a:rPr b="1" spc="-55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framework</a:t>
            </a:r>
            <a:endParaRPr b="1" dirty="0">
              <a:cs typeface="Arial Black"/>
            </a:endParaRPr>
          </a:p>
          <a:p>
            <a:pPr marL="472440" indent="-457834">
              <a:spcBef>
                <a:spcPts val="470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spc="15" dirty="0">
                <a:solidFill>
                  <a:srgbClr val="404040"/>
                </a:solidFill>
                <a:cs typeface="Cambria"/>
              </a:rPr>
              <a:t>Train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a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current/future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instance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prediction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network</a:t>
            </a:r>
            <a:endParaRPr lang="it-IT" dirty="0">
              <a:cs typeface="Cambria"/>
            </a:endParaRPr>
          </a:p>
          <a:p>
            <a:pPr marL="472440" indent="-457834">
              <a:spcBef>
                <a:spcPts val="470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spc="50" dirty="0">
                <a:solidFill>
                  <a:srgbClr val="404040"/>
                </a:solidFill>
                <a:cs typeface="Cambria"/>
              </a:rPr>
              <a:t>Calculate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difference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between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predicted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instance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endParaRPr lang="it-IT" spc="-425" dirty="0">
              <a:solidFill>
                <a:srgbClr val="404040"/>
              </a:solidFill>
              <a:cs typeface="Cambria"/>
            </a:endParaRPr>
          </a:p>
          <a:p>
            <a:pPr marL="14606">
              <a:spcBef>
                <a:spcPts val="470"/>
              </a:spcBef>
              <a:buClr>
                <a:srgbClr val="D30000"/>
              </a:buClr>
              <a:tabLst>
                <a:tab pos="472440" algn="l"/>
                <a:tab pos="473075" algn="l"/>
              </a:tabLst>
            </a:pPr>
            <a:r>
              <a:rPr lang="it-IT" spc="55" dirty="0">
                <a:solidFill>
                  <a:srgbClr val="404040"/>
                </a:solidFill>
                <a:cs typeface="Cambria"/>
              </a:rPr>
              <a:t>	</a:t>
            </a:r>
            <a:r>
              <a:rPr spc="55" dirty="0">
                <a:solidFill>
                  <a:srgbClr val="404040"/>
                </a:solidFill>
                <a:cs typeface="Cambria"/>
              </a:rPr>
              <a:t>and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actual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instance</a:t>
            </a:r>
            <a:r>
              <a:rPr spc="114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as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anomaly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score.</a:t>
            </a:r>
            <a:endParaRPr dirty="0"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2325" y="3200400"/>
            <a:ext cx="4477512" cy="2865119"/>
          </a:xfrm>
          <a:prstGeom prst="rect">
            <a:avLst/>
          </a:prstGeom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C2004420-3951-F968-AD94-F29F7FB777C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38200"/>
            <a:ext cx="974534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Taxonomy:</a:t>
            </a:r>
            <a:r>
              <a:rPr spc="85" dirty="0"/>
              <a:t>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0" dirty="0"/>
              <a:t>modeling</a:t>
            </a:r>
            <a:r>
              <a:rPr spc="45" dirty="0"/>
              <a:t> </a:t>
            </a:r>
            <a:r>
              <a:rPr spc="-10" dirty="0"/>
              <a:t>perspective</a:t>
            </a: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3124199" y="1311402"/>
            <a:ext cx="8702547" cy="4927092"/>
            <a:chOff x="2883407" y="1311402"/>
            <a:chExt cx="8943340" cy="5495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3407" y="1328926"/>
              <a:ext cx="8942832" cy="54772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53355" y="1330452"/>
              <a:ext cx="2289175" cy="765175"/>
            </a:xfrm>
            <a:custGeom>
              <a:avLst/>
              <a:gdLst/>
              <a:ahLst/>
              <a:cxnLst/>
              <a:rect l="l" t="t" r="r" b="b"/>
              <a:pathLst>
                <a:path w="2289175" h="765175">
                  <a:moveTo>
                    <a:pt x="0" y="765048"/>
                  </a:moveTo>
                  <a:lnTo>
                    <a:pt x="2289048" y="765048"/>
                  </a:lnTo>
                  <a:lnTo>
                    <a:pt x="2289048" y="0"/>
                  </a:lnTo>
                  <a:lnTo>
                    <a:pt x="0" y="0"/>
                  </a:lnTo>
                  <a:lnTo>
                    <a:pt x="0" y="765048"/>
                  </a:lnTo>
                  <a:close/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7522" y="2420492"/>
            <a:ext cx="209550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Three high-level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categories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 and </a:t>
            </a:r>
            <a:r>
              <a:rPr sz="2400" b="1" dirty="0">
                <a:latin typeface="Calibri"/>
                <a:cs typeface="Calibri"/>
              </a:rPr>
              <a:t>11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fine-grained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subcategories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569712" y="2971800"/>
            <a:ext cx="513080" cy="363220"/>
            <a:chOff x="11569954" y="3133089"/>
            <a:chExt cx="513080" cy="363220"/>
          </a:xfrm>
          <a:solidFill>
            <a:srgbClr val="800000"/>
          </a:solidFill>
        </p:grpSpPr>
        <p:sp>
          <p:nvSpPr>
            <p:cNvPr id="10" name="object 10"/>
            <p:cNvSpPr/>
            <p:nvPr/>
          </p:nvSpPr>
          <p:spPr>
            <a:xfrm>
              <a:off x="11576304" y="3139439"/>
              <a:ext cx="500380" cy="350520"/>
            </a:xfrm>
            <a:custGeom>
              <a:avLst/>
              <a:gdLst/>
              <a:ahLst/>
              <a:cxnLst/>
              <a:rect l="l" t="t" r="r" b="b"/>
              <a:pathLst>
                <a:path w="500379" h="350520">
                  <a:moveTo>
                    <a:pt x="175260" y="0"/>
                  </a:moveTo>
                  <a:lnTo>
                    <a:pt x="0" y="175260"/>
                  </a:lnTo>
                  <a:lnTo>
                    <a:pt x="175260" y="350520"/>
                  </a:lnTo>
                  <a:lnTo>
                    <a:pt x="175260" y="262889"/>
                  </a:lnTo>
                  <a:lnTo>
                    <a:pt x="499872" y="262889"/>
                  </a:lnTo>
                  <a:lnTo>
                    <a:pt x="499872" y="87630"/>
                  </a:lnTo>
                  <a:lnTo>
                    <a:pt x="175260" y="87630"/>
                  </a:lnTo>
                  <a:lnTo>
                    <a:pt x="17526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76304" y="3139439"/>
              <a:ext cx="500380" cy="350520"/>
            </a:xfrm>
            <a:custGeom>
              <a:avLst/>
              <a:gdLst/>
              <a:ahLst/>
              <a:cxnLst/>
              <a:rect l="l" t="t" r="r" b="b"/>
              <a:pathLst>
                <a:path w="500379" h="350520">
                  <a:moveTo>
                    <a:pt x="0" y="175260"/>
                  </a:moveTo>
                  <a:lnTo>
                    <a:pt x="175260" y="0"/>
                  </a:lnTo>
                  <a:lnTo>
                    <a:pt x="175260" y="87630"/>
                  </a:lnTo>
                  <a:lnTo>
                    <a:pt x="499872" y="87630"/>
                  </a:lnTo>
                  <a:lnTo>
                    <a:pt x="499872" y="262889"/>
                  </a:lnTo>
                  <a:lnTo>
                    <a:pt x="175260" y="262889"/>
                  </a:lnTo>
                  <a:lnTo>
                    <a:pt x="175260" y="350520"/>
                  </a:lnTo>
                  <a:lnTo>
                    <a:pt x="0" y="175260"/>
                  </a:lnTo>
                  <a:close/>
                </a:path>
              </a:pathLst>
            </a:custGeom>
            <a:grpFill/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4">
            <a:extLst>
              <a:ext uri="{FF2B5EF4-FFF2-40B4-BE49-F238E27FC236}">
                <a16:creationId xmlns:a16="http://schemas.microsoft.com/office/drawing/2014/main" id="{A67DC126-B70A-406F-3459-82F91F205E2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35851"/>
            <a:ext cx="780224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5" dirty="0"/>
              <a:t>Self-supervised</a:t>
            </a:r>
            <a:r>
              <a:rPr spc="80" dirty="0"/>
              <a:t> </a:t>
            </a:r>
            <a:r>
              <a:rPr spc="-20" dirty="0"/>
              <a:t>classification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66235"/>
            <a:ext cx="10955020" cy="3427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214755">
              <a:lnSpc>
                <a:spcPts val="2590"/>
              </a:lnSpc>
              <a:spcBef>
                <a:spcPts val="425"/>
              </a:spcBef>
            </a:pPr>
            <a:r>
              <a:rPr b="1" spc="20" dirty="0">
                <a:cs typeface="Arial Black"/>
              </a:rPr>
              <a:t>Learn</a:t>
            </a:r>
            <a:r>
              <a:rPr b="1" spc="-35" dirty="0">
                <a:cs typeface="Arial Black"/>
              </a:rPr>
              <a:t> </a:t>
            </a:r>
            <a:r>
              <a:rPr b="1" dirty="0">
                <a:cs typeface="Arial Black"/>
              </a:rPr>
              <a:t>representations</a:t>
            </a:r>
            <a:r>
              <a:rPr b="1" spc="-35" dirty="0">
                <a:cs typeface="Arial Black"/>
              </a:rPr>
              <a:t> </a:t>
            </a:r>
            <a:r>
              <a:rPr b="1" dirty="0">
                <a:cs typeface="Arial Black"/>
              </a:rPr>
              <a:t>of</a:t>
            </a:r>
            <a:r>
              <a:rPr b="1" spc="140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normality</a:t>
            </a:r>
            <a:r>
              <a:rPr b="1" spc="-15" dirty="0">
                <a:cs typeface="Arial Black"/>
              </a:rPr>
              <a:t> </a:t>
            </a:r>
            <a:r>
              <a:rPr b="1" dirty="0">
                <a:cs typeface="Arial Black"/>
              </a:rPr>
              <a:t>by</a:t>
            </a:r>
            <a:r>
              <a:rPr b="1" spc="-10" dirty="0">
                <a:cs typeface="Arial Black"/>
              </a:rPr>
              <a:t> </a:t>
            </a:r>
            <a:r>
              <a:rPr b="1" spc="10" dirty="0">
                <a:cs typeface="Arial Black"/>
              </a:rPr>
              <a:t>self-supervised </a:t>
            </a:r>
            <a:r>
              <a:rPr b="1" spc="15" dirty="0">
                <a:cs typeface="Arial Black"/>
              </a:rPr>
              <a:t> </a:t>
            </a:r>
            <a:r>
              <a:rPr b="1" spc="-15" dirty="0">
                <a:cs typeface="Arial Black"/>
              </a:rPr>
              <a:t>classification</a:t>
            </a:r>
            <a:r>
              <a:rPr b="1" spc="35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with</a:t>
            </a:r>
            <a:r>
              <a:rPr b="1" spc="10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different</a:t>
            </a:r>
            <a:r>
              <a:rPr b="1" spc="-5" dirty="0">
                <a:cs typeface="Arial Black"/>
              </a:rPr>
              <a:t> </a:t>
            </a:r>
            <a:r>
              <a:rPr b="1" spc="-15" dirty="0">
                <a:cs typeface="Arial Black"/>
              </a:rPr>
              <a:t>data</a:t>
            </a:r>
            <a:r>
              <a:rPr b="1" spc="10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augmentation</a:t>
            </a:r>
            <a:r>
              <a:rPr b="1" spc="-10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operations</a:t>
            </a:r>
            <a:endParaRPr b="1" dirty="0">
              <a:cs typeface="Arial Black"/>
            </a:endParaRPr>
          </a:p>
          <a:p>
            <a:pPr marL="189230" indent="-174625">
              <a:lnSpc>
                <a:spcPct val="100000"/>
              </a:lnSpc>
              <a:spcBef>
                <a:spcPts val="44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b="1" spc="15" dirty="0">
                <a:solidFill>
                  <a:srgbClr val="800000"/>
                </a:solidFill>
                <a:cs typeface="Cambria"/>
              </a:rPr>
              <a:t>Assumption</a:t>
            </a:r>
            <a:r>
              <a:rPr spc="15" dirty="0">
                <a:solidFill>
                  <a:srgbClr val="404040"/>
                </a:solidFill>
                <a:cs typeface="Cambria"/>
              </a:rPr>
              <a:t>: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70" dirty="0">
                <a:solidFill>
                  <a:srgbClr val="404040"/>
                </a:solidFill>
                <a:cs typeface="Cambria"/>
              </a:rPr>
              <a:t>Normal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instances</a:t>
            </a:r>
            <a:r>
              <a:rPr spc="114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are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more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consistent</a:t>
            </a:r>
            <a:r>
              <a:rPr spc="14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self-supervised</a:t>
            </a:r>
            <a:r>
              <a:rPr spc="12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classifiers</a:t>
            </a:r>
            <a:r>
              <a:rPr spc="9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than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anomalies</a:t>
            </a:r>
            <a:endParaRPr dirty="0"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dirty="0"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b="1" spc="5" dirty="0">
                <a:cs typeface="Arial Black"/>
              </a:rPr>
              <a:t>General</a:t>
            </a:r>
            <a:r>
              <a:rPr b="1" spc="-55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framework</a:t>
            </a:r>
            <a:endParaRPr b="1" dirty="0">
              <a:cs typeface="Arial Black"/>
            </a:endParaRPr>
          </a:p>
          <a:p>
            <a:pPr marL="357506" indent="-342900">
              <a:lnSpc>
                <a:spcPct val="100000"/>
              </a:lnSpc>
              <a:spcBef>
                <a:spcPts val="470"/>
              </a:spcBef>
              <a:buClr>
                <a:srgbClr val="D30000"/>
              </a:buClr>
              <a:buFont typeface="+mj-lt"/>
              <a:buAutoNum type="arabicPeriod"/>
              <a:tabLst>
                <a:tab pos="472440" algn="l"/>
                <a:tab pos="473075" algn="l"/>
              </a:tabLst>
            </a:pPr>
            <a:r>
              <a:rPr spc="120" dirty="0">
                <a:solidFill>
                  <a:srgbClr val="404040"/>
                </a:solidFill>
                <a:cs typeface="Cambria"/>
              </a:rPr>
              <a:t>Apply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different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augmentation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operations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data</a:t>
            </a:r>
            <a:endParaRPr dirty="0">
              <a:cs typeface="Cambria"/>
            </a:endParaRPr>
          </a:p>
          <a:p>
            <a:pPr marL="15240" marR="4284980">
              <a:lnSpc>
                <a:spcPts val="2880"/>
              </a:lnSpc>
              <a:spcBef>
                <a:spcPts val="155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lang="it-IT" spc="30" dirty="0">
                <a:solidFill>
                  <a:srgbClr val="404040"/>
                </a:solidFill>
                <a:cs typeface="Cambria"/>
              </a:rPr>
              <a:t>  </a:t>
            </a:r>
            <a:r>
              <a:rPr spc="30" dirty="0">
                <a:solidFill>
                  <a:srgbClr val="404040"/>
                </a:solidFill>
                <a:cs typeface="Cambria"/>
              </a:rPr>
              <a:t>Learn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a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multi-class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classification</a:t>
            </a:r>
            <a:r>
              <a:rPr spc="135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model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using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instances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augmented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with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same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operation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as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one</a:t>
            </a:r>
            <a:r>
              <a:rPr spc="9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class</a:t>
            </a:r>
            <a:endParaRPr lang="it-IT" dirty="0">
              <a:cs typeface="Cambria"/>
            </a:endParaRPr>
          </a:p>
          <a:p>
            <a:pPr marL="15240" marR="4284980">
              <a:lnSpc>
                <a:spcPts val="2880"/>
              </a:lnSpc>
              <a:spcBef>
                <a:spcPts val="155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lang="it-IT" spc="50" dirty="0">
                <a:solidFill>
                  <a:srgbClr val="404040"/>
                </a:solidFill>
                <a:cs typeface="Cambria"/>
              </a:rPr>
              <a:t>  </a:t>
            </a:r>
            <a:r>
              <a:rPr spc="50" dirty="0">
                <a:solidFill>
                  <a:srgbClr val="404040"/>
                </a:solidFill>
                <a:cs typeface="Cambria"/>
              </a:rPr>
              <a:t>Calculate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inconsistency</a:t>
            </a:r>
            <a:r>
              <a:rPr spc="125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of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the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instance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the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model</a:t>
            </a:r>
            <a:endParaRPr dirty="0">
              <a:cs typeface="Cambria"/>
            </a:endParaRPr>
          </a:p>
          <a:p>
            <a:pPr marL="15240">
              <a:lnSpc>
                <a:spcPct val="100000"/>
              </a:lnSpc>
              <a:spcBef>
                <a:spcPts val="459"/>
              </a:spcBef>
            </a:pPr>
            <a:r>
              <a:rPr spc="5" dirty="0">
                <a:solidFill>
                  <a:srgbClr val="404040"/>
                </a:solidFill>
                <a:cs typeface="Cambria"/>
              </a:rPr>
              <a:t>as</a:t>
            </a:r>
            <a:r>
              <a:rPr spc="3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anomaly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score</a:t>
            </a:r>
            <a:endParaRPr dirty="0"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3733800"/>
            <a:ext cx="4542195" cy="20031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38600" y="6386480"/>
            <a:ext cx="9207500" cy="3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Image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source: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Wang,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Siqi,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et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al.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"Effective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End-to-end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Unsupervised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Outlier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Detection</a:t>
            </a:r>
            <a:r>
              <a:rPr sz="1000" spc="15" dirty="0">
                <a:latin typeface="Calibri"/>
                <a:cs typeface="Calibri"/>
              </a:rPr>
              <a:t> </a:t>
            </a:r>
            <a:endParaRPr lang="it-IT" sz="1000" spc="1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via Inlier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Priority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Discriminative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Network.“</a:t>
            </a:r>
            <a:r>
              <a:rPr sz="1000" spc="-5" dirty="0">
                <a:latin typeface="Calibri"/>
                <a:cs typeface="Calibri"/>
              </a:rPr>
              <a:t> In: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i="1" dirty="0">
                <a:latin typeface="Calibri"/>
                <a:cs typeface="Calibri"/>
              </a:rPr>
              <a:t>NeurIPS</a:t>
            </a:r>
            <a:r>
              <a:rPr sz="1000" dirty="0">
                <a:latin typeface="Calibri"/>
                <a:cs typeface="Calibri"/>
              </a:rPr>
              <a:t>.</a:t>
            </a:r>
            <a:r>
              <a:rPr sz="1000" spc="-4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2019.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907556"/>
            <a:ext cx="9885680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-10" dirty="0"/>
              <a:t>Example</a:t>
            </a:r>
            <a:r>
              <a:rPr sz="1800" spc="25" dirty="0"/>
              <a:t> </a:t>
            </a:r>
            <a:r>
              <a:rPr sz="1800" spc="-5" dirty="0"/>
              <a:t>–</a:t>
            </a:r>
            <a:r>
              <a:rPr sz="1800" dirty="0"/>
              <a:t> Image</a:t>
            </a:r>
            <a:r>
              <a:rPr sz="1800" spc="15" dirty="0"/>
              <a:t> </a:t>
            </a:r>
            <a:r>
              <a:rPr sz="1800" spc="-5" dirty="0"/>
              <a:t>geometric</a:t>
            </a:r>
            <a:r>
              <a:rPr sz="1800" spc="30" dirty="0"/>
              <a:t> </a:t>
            </a:r>
            <a:r>
              <a:rPr sz="1800" dirty="0"/>
              <a:t>transformations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00200"/>
            <a:ext cx="10601325" cy="292131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spc="-5" dirty="0">
                <a:cs typeface="Arial Black"/>
              </a:rPr>
              <a:t>Intuition</a:t>
            </a:r>
            <a:endParaRPr b="1" dirty="0">
              <a:cs typeface="Arial Black"/>
            </a:endParaRPr>
          </a:p>
          <a:p>
            <a:pPr marL="189230" marR="610235" indent="-173990">
              <a:lnSpc>
                <a:spcPts val="2160"/>
              </a:lnSpc>
              <a:spcBef>
                <a:spcPts val="74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15" dirty="0">
                <a:solidFill>
                  <a:srgbClr val="404040"/>
                </a:solidFill>
                <a:cs typeface="Cambria"/>
              </a:rPr>
              <a:t>Train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a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multi-class</a:t>
            </a:r>
            <a:r>
              <a:rPr spc="110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model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discriminate</a:t>
            </a:r>
            <a:r>
              <a:rPr spc="12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between</a:t>
            </a:r>
            <a:r>
              <a:rPr spc="12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dozens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of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geometric</a:t>
            </a:r>
            <a:r>
              <a:rPr spc="12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transformations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applied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on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all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50" dirty="0">
                <a:solidFill>
                  <a:srgbClr val="404040"/>
                </a:solidFill>
                <a:cs typeface="Cambria"/>
              </a:rPr>
              <a:t>given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images</a:t>
            </a:r>
            <a:endParaRPr dirty="0"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D30000"/>
              </a:buClr>
              <a:buFont typeface="Arial MT"/>
              <a:buChar char="•"/>
            </a:pPr>
            <a:endParaRPr dirty="0"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b="1" spc="20" dirty="0">
                <a:cs typeface="Arial Black"/>
              </a:rPr>
              <a:t>The</a:t>
            </a:r>
            <a:r>
              <a:rPr b="1" spc="-50" dirty="0">
                <a:cs typeface="Arial Black"/>
              </a:rPr>
              <a:t> </a:t>
            </a:r>
            <a:r>
              <a:rPr b="1" dirty="0">
                <a:cs typeface="Arial Black"/>
              </a:rPr>
              <a:t>model</a:t>
            </a:r>
          </a:p>
          <a:p>
            <a:pPr marL="189230" indent="-174625">
              <a:lnSpc>
                <a:spcPts val="2280"/>
              </a:lnSpc>
              <a:spcBef>
                <a:spcPts val="47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30" dirty="0">
                <a:solidFill>
                  <a:srgbClr val="404040"/>
                </a:solidFill>
                <a:cs typeface="Cambria"/>
              </a:rPr>
              <a:t>Self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labeling</a:t>
            </a:r>
            <a:r>
              <a:rPr spc="11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with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compositions</a:t>
            </a:r>
            <a:r>
              <a:rPr spc="16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of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i="1" spc="-5" dirty="0">
                <a:solidFill>
                  <a:srgbClr val="404040"/>
                </a:solidFill>
                <a:cs typeface="Palatino Linotype"/>
              </a:rPr>
              <a:t>horizontal</a:t>
            </a:r>
            <a:r>
              <a:rPr i="1" spc="5" dirty="0">
                <a:solidFill>
                  <a:srgbClr val="404040"/>
                </a:solidFill>
                <a:cs typeface="Palatino Linotype"/>
              </a:rPr>
              <a:t> </a:t>
            </a:r>
            <a:r>
              <a:rPr i="1" spc="10" dirty="0">
                <a:solidFill>
                  <a:srgbClr val="404040"/>
                </a:solidFill>
                <a:cs typeface="Palatino Linotype"/>
              </a:rPr>
              <a:t>flipping</a:t>
            </a:r>
            <a:r>
              <a:rPr spc="10" dirty="0">
                <a:solidFill>
                  <a:srgbClr val="404040"/>
                </a:solidFill>
                <a:cs typeface="Cambria"/>
              </a:rPr>
              <a:t>,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i="1" dirty="0">
                <a:solidFill>
                  <a:srgbClr val="404040"/>
                </a:solidFill>
                <a:cs typeface="Palatino Linotype"/>
              </a:rPr>
              <a:t>translations</a:t>
            </a:r>
            <a:r>
              <a:rPr dirty="0">
                <a:solidFill>
                  <a:srgbClr val="404040"/>
                </a:solidFill>
                <a:cs typeface="Cambria"/>
              </a:rPr>
              <a:t>,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55" dirty="0">
                <a:solidFill>
                  <a:srgbClr val="404040"/>
                </a:solidFill>
                <a:cs typeface="Cambria"/>
              </a:rPr>
              <a:t>and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i="1" spc="5" dirty="0">
                <a:solidFill>
                  <a:srgbClr val="404040"/>
                </a:solidFill>
                <a:cs typeface="Palatino Linotype"/>
              </a:rPr>
              <a:t>rotations</a:t>
            </a:r>
            <a:r>
              <a:rPr spc="5" dirty="0">
                <a:solidFill>
                  <a:srgbClr val="404040"/>
                </a:solidFill>
                <a:cs typeface="Cambria"/>
              </a:rPr>
              <a:t>,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resulting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in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-110" dirty="0">
                <a:solidFill>
                  <a:srgbClr val="404040"/>
                </a:solidFill>
                <a:cs typeface="Cambria"/>
              </a:rPr>
              <a:t>72</a:t>
            </a:r>
            <a:endParaRPr dirty="0">
              <a:cs typeface="Cambria"/>
            </a:endParaRPr>
          </a:p>
          <a:p>
            <a:pPr marL="189230">
              <a:lnSpc>
                <a:spcPts val="2280"/>
              </a:lnSpc>
            </a:pPr>
            <a:r>
              <a:rPr spc="10" dirty="0">
                <a:solidFill>
                  <a:srgbClr val="404040"/>
                </a:solidFill>
                <a:cs typeface="Cambria"/>
              </a:rPr>
              <a:t>distinct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transformations</a:t>
            </a:r>
            <a:endParaRPr dirty="0">
              <a:cs typeface="Cambria"/>
            </a:endParaRPr>
          </a:p>
          <a:p>
            <a:pPr marL="189230" indent="-174625">
              <a:lnSpc>
                <a:spcPct val="100000"/>
              </a:lnSpc>
              <a:spcBef>
                <a:spcPts val="45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30" dirty="0">
                <a:solidFill>
                  <a:srgbClr val="404040"/>
                </a:solidFill>
                <a:cs typeface="Cambria"/>
              </a:rPr>
              <a:t>Training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i="1" spc="5" dirty="0">
                <a:solidFill>
                  <a:srgbClr val="404040"/>
                </a:solidFill>
                <a:cs typeface="Palatino Linotype"/>
              </a:rPr>
              <a:t>72</a:t>
            </a:r>
            <a:r>
              <a:rPr spc="5" dirty="0">
                <a:solidFill>
                  <a:srgbClr val="404040"/>
                </a:solidFill>
                <a:cs typeface="Cambria"/>
              </a:rPr>
              <a:t>-class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deep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classification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model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with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standard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cross-entropy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loss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function</a:t>
            </a:r>
            <a:endParaRPr dirty="0">
              <a:cs typeface="Cambria"/>
            </a:endParaRPr>
          </a:p>
          <a:p>
            <a:pPr marL="189230" indent="-174625">
              <a:lnSpc>
                <a:spcPct val="100000"/>
              </a:lnSpc>
              <a:spcBef>
                <a:spcPts val="484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80" dirty="0">
                <a:solidFill>
                  <a:srgbClr val="404040"/>
                </a:solidFill>
                <a:cs typeface="Cambria"/>
              </a:rPr>
              <a:t>Using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softmax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-10" dirty="0">
                <a:solidFill>
                  <a:srgbClr val="404040"/>
                </a:solidFill>
                <a:cs typeface="Cambria"/>
              </a:rPr>
              <a:t>statistics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calculate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normality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score</a:t>
            </a:r>
            <a:endParaRPr dirty="0"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8364" y="4693748"/>
            <a:ext cx="3260490" cy="7325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05200" y="6349726"/>
            <a:ext cx="604583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Golan,</a:t>
            </a:r>
            <a:r>
              <a:rPr sz="1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Izhak,</a:t>
            </a:r>
            <a:r>
              <a:rPr sz="1000" spc="-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et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al.</a:t>
            </a:r>
            <a:r>
              <a:rPr sz="1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"Deep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anomaly</a:t>
            </a:r>
            <a:r>
              <a:rPr sz="1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detection</a:t>
            </a:r>
            <a:r>
              <a:rPr sz="1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using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geometric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5" dirty="0">
                <a:solidFill>
                  <a:srgbClr val="212121"/>
                </a:solidFill>
                <a:latin typeface="Calibri"/>
                <a:cs typeface="Calibri"/>
              </a:rPr>
              <a:t>transformations.“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 In:</a:t>
            </a:r>
            <a:r>
              <a:rPr sz="1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212121"/>
                </a:solidFill>
                <a:latin typeface="Calibri"/>
                <a:cs typeface="Calibri"/>
              </a:rPr>
              <a:t>NeurIPS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.</a:t>
            </a:r>
            <a:r>
              <a:rPr sz="10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2018.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789707" y="5448377"/>
            <a:ext cx="5721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where</a:t>
            </a:r>
            <a:r>
              <a:rPr sz="1800" spc="455" dirty="0">
                <a:latin typeface="Calibri"/>
                <a:cs typeface="Calibri"/>
              </a:rPr>
              <a:t> </a:t>
            </a:r>
            <a:r>
              <a:rPr sz="1800" spc="-70" dirty="0">
                <a:latin typeface="Cambria Math"/>
                <a:cs typeface="Cambria Math"/>
              </a:rPr>
              <a:t>𝑇</a:t>
            </a:r>
            <a:r>
              <a:rPr sz="1950" spc="-104" baseline="-14957" dirty="0">
                <a:latin typeface="Cambria Math"/>
                <a:cs typeface="Cambria Math"/>
              </a:rPr>
              <a:t>𝑖</a:t>
            </a:r>
            <a:r>
              <a:rPr sz="1950" spc="352" baseline="-14957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libri"/>
                <a:cs typeface="Calibri"/>
              </a:rPr>
              <a:t>is 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composite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geometric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transformation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916" y="838200"/>
            <a:ext cx="463232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Section </a:t>
            </a:r>
            <a:r>
              <a:rPr spc="20" dirty="0"/>
              <a:t>summary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04800" y="6415977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0503" y="2209800"/>
            <a:ext cx="4857750" cy="236930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spc="5" dirty="0">
                <a:cs typeface="Arial Black"/>
              </a:rPr>
              <a:t>Pros</a:t>
            </a:r>
            <a:endParaRPr b="1" dirty="0">
              <a:cs typeface="Arial Black"/>
            </a:endParaRPr>
          </a:p>
          <a:p>
            <a:pPr marL="189230" marR="215265" indent="-173990">
              <a:lnSpc>
                <a:spcPct val="90000"/>
              </a:lnSpc>
              <a:spcBef>
                <a:spcPts val="71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120" dirty="0">
                <a:solidFill>
                  <a:srgbClr val="404040"/>
                </a:solidFill>
                <a:cs typeface="Cambria"/>
              </a:rPr>
              <a:t>Can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leverage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existing</a:t>
            </a:r>
            <a:r>
              <a:rPr spc="12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deep 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spc="60" dirty="0">
                <a:solidFill>
                  <a:srgbClr val="404040"/>
                </a:solidFill>
                <a:cs typeface="Cambria"/>
              </a:rPr>
              <a:t>autoencoder/GAN/predictability 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modeling/self-supervised</a:t>
            </a:r>
            <a:r>
              <a:rPr spc="14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classification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models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for</a:t>
            </a:r>
            <a:r>
              <a:rPr spc="45" dirty="0">
                <a:solidFill>
                  <a:srgbClr val="404040"/>
                </a:solidFill>
                <a:cs typeface="Cambria"/>
              </a:rPr>
              <a:t> anomaly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detection</a:t>
            </a:r>
            <a:endParaRPr dirty="0">
              <a:cs typeface="Cambria"/>
            </a:endParaRPr>
          </a:p>
          <a:p>
            <a:pPr marL="189230" marR="5080" indent="-173990">
              <a:lnSpc>
                <a:spcPts val="2160"/>
              </a:lnSpc>
              <a:spcBef>
                <a:spcPts val="72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20" dirty="0">
                <a:solidFill>
                  <a:srgbClr val="404040"/>
                </a:solidFill>
                <a:cs typeface="Cambria"/>
              </a:rPr>
              <a:t>The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learned</a:t>
            </a:r>
            <a:r>
              <a:rPr spc="9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representations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are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generally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more</a:t>
            </a:r>
            <a:r>
              <a:rPr spc="9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effective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than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methods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as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in </a:t>
            </a:r>
            <a:r>
              <a:rPr spc="3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approach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I</a:t>
            </a:r>
            <a:endParaRPr dirty="0"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15011" y="2209800"/>
            <a:ext cx="5139690" cy="252473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dirty="0">
                <a:cs typeface="Arial Black"/>
              </a:rPr>
              <a:t>Cons</a:t>
            </a:r>
          </a:p>
          <a:p>
            <a:pPr marL="189230" marR="114300" indent="-173990">
              <a:lnSpc>
                <a:spcPts val="2160"/>
              </a:lnSpc>
              <a:spcBef>
                <a:spcPts val="74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30" dirty="0">
                <a:solidFill>
                  <a:srgbClr val="404040"/>
                </a:solidFill>
                <a:cs typeface="Cambria"/>
              </a:rPr>
              <a:t>Some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of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methods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are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limited</a:t>
            </a:r>
            <a:r>
              <a:rPr spc="114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specific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type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of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data</a:t>
            </a:r>
            <a:endParaRPr dirty="0">
              <a:cs typeface="Cambria"/>
            </a:endParaRPr>
          </a:p>
          <a:p>
            <a:pPr marL="189230" marR="5080" indent="-173990">
              <a:lnSpc>
                <a:spcPct val="90100"/>
              </a:lnSpc>
              <a:spcBef>
                <a:spcPts val="66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50" dirty="0">
                <a:solidFill>
                  <a:srgbClr val="404040"/>
                </a:solidFill>
                <a:cs typeface="Cambria"/>
              </a:rPr>
              <a:t>Methods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like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75" dirty="0">
                <a:solidFill>
                  <a:srgbClr val="404040"/>
                </a:solidFill>
                <a:cs typeface="Cambria"/>
              </a:rPr>
              <a:t>GAN/predictability</a:t>
            </a:r>
            <a:r>
              <a:rPr spc="125" dirty="0">
                <a:solidFill>
                  <a:srgbClr val="404040"/>
                </a:solidFill>
                <a:cs typeface="Cambria"/>
              </a:rPr>
              <a:t> </a:t>
            </a:r>
            <a:r>
              <a:rPr spc="50" dirty="0">
                <a:solidFill>
                  <a:srgbClr val="404040"/>
                </a:solidFill>
                <a:cs typeface="Cambria"/>
              </a:rPr>
              <a:t>modeling </a:t>
            </a:r>
            <a:r>
              <a:rPr spc="-430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are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computationally</a:t>
            </a:r>
            <a:r>
              <a:rPr spc="12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costly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at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training </a:t>
            </a:r>
            <a:r>
              <a:rPr spc="10" dirty="0">
                <a:solidFill>
                  <a:srgbClr val="404040"/>
                </a:solidFill>
                <a:cs typeface="Cambria"/>
              </a:rPr>
              <a:t>stage</a:t>
            </a:r>
            <a:endParaRPr dirty="0">
              <a:cs typeface="Cambria"/>
            </a:endParaRPr>
          </a:p>
          <a:p>
            <a:pPr marL="189230" marR="551180" indent="-173990">
              <a:lnSpc>
                <a:spcPts val="2160"/>
              </a:lnSpc>
              <a:spcBef>
                <a:spcPts val="73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55" dirty="0">
                <a:solidFill>
                  <a:srgbClr val="404040"/>
                </a:solidFill>
                <a:cs typeface="Cambria"/>
              </a:rPr>
              <a:t>Most </a:t>
            </a:r>
            <a:r>
              <a:rPr spc="25" dirty="0">
                <a:solidFill>
                  <a:srgbClr val="404040"/>
                </a:solidFill>
                <a:cs typeface="Cambria"/>
              </a:rPr>
              <a:t>methods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are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sensitive</a:t>
            </a:r>
            <a:r>
              <a:rPr spc="13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anomaly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contamination;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cannot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work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in </a:t>
            </a:r>
            <a:r>
              <a:rPr spc="3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unsupervised</a:t>
            </a:r>
            <a:r>
              <a:rPr spc="11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settings</a:t>
            </a:r>
            <a:endParaRPr dirty="0"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54829"/>
            <a:ext cx="974534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Taxonomy:</a:t>
            </a:r>
            <a:r>
              <a:rPr spc="85" dirty="0"/>
              <a:t>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0" dirty="0"/>
              <a:t>modeling</a:t>
            </a:r>
            <a:r>
              <a:rPr spc="45" dirty="0"/>
              <a:t> </a:t>
            </a:r>
            <a:r>
              <a:rPr spc="-10" dirty="0"/>
              <a:t>perspective</a:t>
            </a:r>
            <a:endParaRPr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963" y="1268538"/>
            <a:ext cx="8867057" cy="4891631"/>
          </a:xfrm>
          <a:prstGeom prst="rect">
            <a:avLst/>
          </a:prstGeom>
          <a:ln>
            <a:noFill/>
          </a:ln>
        </p:spPr>
      </p:pic>
      <p:sp>
        <p:nvSpPr>
          <p:cNvPr id="7" name="object 7"/>
          <p:cNvSpPr/>
          <p:nvPr/>
        </p:nvSpPr>
        <p:spPr>
          <a:xfrm>
            <a:off x="11506200" y="3404946"/>
            <a:ext cx="496140" cy="313043"/>
          </a:xfrm>
          <a:custGeom>
            <a:avLst/>
            <a:gdLst/>
            <a:ahLst/>
            <a:cxnLst/>
            <a:rect l="l" t="t" r="r" b="b"/>
            <a:pathLst>
              <a:path w="500379" h="350520">
                <a:moveTo>
                  <a:pt x="0" y="175259"/>
                </a:moveTo>
                <a:lnTo>
                  <a:pt x="175259" y="0"/>
                </a:lnTo>
                <a:lnTo>
                  <a:pt x="175259" y="87629"/>
                </a:lnTo>
                <a:lnTo>
                  <a:pt x="499872" y="87629"/>
                </a:lnTo>
                <a:lnTo>
                  <a:pt x="499872" y="262889"/>
                </a:lnTo>
                <a:lnTo>
                  <a:pt x="175259" y="262889"/>
                </a:lnTo>
                <a:lnTo>
                  <a:pt x="175259" y="350519"/>
                </a:lnTo>
                <a:lnTo>
                  <a:pt x="0" y="175259"/>
                </a:lnTo>
                <a:close/>
              </a:path>
            </a:pathLst>
          </a:custGeom>
          <a:solidFill>
            <a:srgbClr val="800000"/>
          </a:solidFill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807066" y="1269901"/>
            <a:ext cx="6745743" cy="2033643"/>
          </a:xfrm>
          <a:custGeom>
            <a:avLst/>
            <a:gdLst/>
            <a:ahLst/>
            <a:cxnLst/>
            <a:rect l="l" t="t" r="r" b="b"/>
            <a:pathLst>
              <a:path w="6803390" h="2277110">
                <a:moveTo>
                  <a:pt x="0" y="765048"/>
                </a:moveTo>
                <a:lnTo>
                  <a:pt x="2289048" y="765048"/>
                </a:lnTo>
                <a:lnTo>
                  <a:pt x="2289048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  <a:path w="6803390" h="2277110">
                <a:moveTo>
                  <a:pt x="4706112" y="2276856"/>
                </a:moveTo>
                <a:lnTo>
                  <a:pt x="6803136" y="2276856"/>
                </a:lnTo>
                <a:lnTo>
                  <a:pt x="6803136" y="216407"/>
                </a:lnTo>
                <a:lnTo>
                  <a:pt x="4706112" y="216407"/>
                </a:lnTo>
                <a:lnTo>
                  <a:pt x="4706112" y="2276856"/>
                </a:lnTo>
                <a:close/>
              </a:path>
            </a:pathLst>
          </a:custGeom>
          <a:ln w="38100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7522" y="2420492"/>
            <a:ext cx="209550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Three high-level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categories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 and </a:t>
            </a:r>
            <a:r>
              <a:rPr sz="2400" b="1" dirty="0">
                <a:latin typeface="Calibri"/>
                <a:cs typeface="Calibri"/>
              </a:rPr>
              <a:t>11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fine-grained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subcategories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28FD6368-9BBA-AE9E-102B-3533F1D38AA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415977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000" y="825483"/>
            <a:ext cx="654685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Distance-based</a:t>
            </a:r>
            <a:r>
              <a:rPr spc="50" dirty="0"/>
              <a:t> </a:t>
            </a:r>
            <a:r>
              <a:rPr dirty="0"/>
              <a:t>measure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000" y="1752600"/>
            <a:ext cx="10562590" cy="10002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spc="10" dirty="0">
                <a:cs typeface="Arial Black"/>
              </a:rPr>
              <a:t>Learning</a:t>
            </a:r>
            <a:r>
              <a:rPr b="1" spc="-30" dirty="0">
                <a:cs typeface="Arial Black"/>
              </a:rPr>
              <a:t> </a:t>
            </a:r>
            <a:r>
              <a:rPr b="1" dirty="0">
                <a:cs typeface="Arial Black"/>
              </a:rPr>
              <a:t>representations</a:t>
            </a:r>
            <a:r>
              <a:rPr b="1" spc="-60" dirty="0">
                <a:cs typeface="Arial Black"/>
              </a:rPr>
              <a:t> </a:t>
            </a:r>
            <a:r>
              <a:rPr b="1" dirty="0">
                <a:cs typeface="Arial Black"/>
              </a:rPr>
              <a:t>tailored </a:t>
            </a:r>
            <a:r>
              <a:rPr b="1" spc="-20" dirty="0">
                <a:cs typeface="Arial Black"/>
              </a:rPr>
              <a:t>for</a:t>
            </a:r>
            <a:r>
              <a:rPr b="1" dirty="0">
                <a:cs typeface="Arial Black"/>
              </a:rPr>
              <a:t> distance-based</a:t>
            </a:r>
            <a:r>
              <a:rPr b="1" spc="-50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measures</a:t>
            </a:r>
            <a:endParaRPr b="1" dirty="0">
              <a:cs typeface="Arial Black"/>
            </a:endParaRPr>
          </a:p>
          <a:p>
            <a:pPr marL="189230" marR="747395" indent="-173990">
              <a:lnSpc>
                <a:spcPts val="2160"/>
              </a:lnSpc>
              <a:spcBef>
                <a:spcPts val="74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b="1" spc="15" dirty="0">
                <a:solidFill>
                  <a:srgbClr val="800000"/>
                </a:solidFill>
                <a:cs typeface="Cambria"/>
              </a:rPr>
              <a:t>Assumption</a:t>
            </a:r>
            <a:r>
              <a:rPr spc="15" dirty="0">
                <a:solidFill>
                  <a:srgbClr val="404040"/>
                </a:solidFill>
                <a:cs typeface="Cambria"/>
              </a:rPr>
              <a:t>: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spc="50" dirty="0">
                <a:solidFill>
                  <a:srgbClr val="404040"/>
                </a:solidFill>
                <a:cs typeface="Cambria"/>
              </a:rPr>
              <a:t>Anomalies</a:t>
            </a:r>
            <a:r>
              <a:rPr spc="114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are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distributed</a:t>
            </a:r>
            <a:r>
              <a:rPr spc="12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far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from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their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closest</a:t>
            </a:r>
            <a:r>
              <a:rPr spc="11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neighbors</a:t>
            </a:r>
            <a:r>
              <a:rPr spc="13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while</a:t>
            </a:r>
            <a:r>
              <a:rPr spc="9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normal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instances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-15" dirty="0">
                <a:solidFill>
                  <a:srgbClr val="404040"/>
                </a:solidFill>
                <a:cs typeface="Cambria"/>
              </a:rPr>
              <a:t>are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located</a:t>
            </a:r>
            <a:r>
              <a:rPr spc="9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in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dense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neighborhoods</a:t>
            </a:r>
            <a:endParaRPr dirty="0"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000" y="3171316"/>
            <a:ext cx="8366125" cy="222304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b="1" spc="20" dirty="0">
                <a:cs typeface="Arial Black"/>
              </a:rPr>
              <a:t>The</a:t>
            </a:r>
            <a:r>
              <a:rPr b="1" spc="-25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general</a:t>
            </a:r>
            <a:r>
              <a:rPr b="1" spc="-65" dirty="0">
                <a:cs typeface="Arial Black"/>
              </a:rPr>
              <a:t> </a:t>
            </a:r>
            <a:r>
              <a:rPr b="1" dirty="0">
                <a:cs typeface="Arial Black"/>
              </a:rPr>
              <a:t>framework</a:t>
            </a:r>
          </a:p>
          <a:p>
            <a:pPr marL="472440" indent="-457834">
              <a:lnSpc>
                <a:spcPct val="100000"/>
              </a:lnSpc>
              <a:spcBef>
                <a:spcPts val="470"/>
              </a:spcBef>
              <a:buClr>
                <a:srgbClr val="D30000"/>
              </a:buClr>
              <a:buAutoNum type="arabicPeriod"/>
              <a:tabLst>
                <a:tab pos="472440" algn="l"/>
                <a:tab pos="473075" algn="l"/>
              </a:tabLst>
            </a:pPr>
            <a:r>
              <a:rPr sz="2000" spc="45" dirty="0">
                <a:solidFill>
                  <a:srgbClr val="404040"/>
                </a:solidFill>
                <a:latin typeface="Cambria"/>
                <a:cs typeface="Cambria"/>
              </a:rPr>
              <a:t>Devise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mbria"/>
                <a:cs typeface="Cambria"/>
              </a:rPr>
              <a:t>feature</a:t>
            </a:r>
            <a:r>
              <a:rPr sz="2000" spc="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mapping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mbria"/>
                <a:cs typeface="Cambria"/>
              </a:rPr>
              <a:t>function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𝜙</a:t>
            </a:r>
            <a:r>
              <a:rPr sz="2000" spc="1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that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Cambria"/>
                <a:cs typeface="Cambria"/>
              </a:rPr>
              <a:t>maps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mbria"/>
                <a:cs typeface="Cambria"/>
              </a:rPr>
              <a:t>original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mbria"/>
                <a:cs typeface="Cambria"/>
              </a:rPr>
              <a:t>data</a:t>
            </a:r>
            <a:r>
              <a:rPr sz="2000" spc="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mbria"/>
                <a:cs typeface="Cambria"/>
              </a:rPr>
              <a:t>onto</a:t>
            </a:r>
            <a:endParaRPr sz="2000" dirty="0">
              <a:latin typeface="Cambria"/>
              <a:cs typeface="Cambria"/>
            </a:endParaRPr>
          </a:p>
          <a:p>
            <a:pPr marL="15240">
              <a:lnSpc>
                <a:spcPct val="100000"/>
              </a:lnSpc>
              <a:spcBef>
                <a:spcPts val="459"/>
              </a:spcBef>
            </a:pP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Cambria"/>
                <a:cs typeface="Cambria"/>
              </a:rPr>
              <a:t>new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representation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space</a:t>
            </a:r>
            <a:endParaRPr sz="2000" dirty="0">
              <a:latin typeface="Cambria"/>
              <a:cs typeface="Cambria"/>
            </a:endParaRPr>
          </a:p>
          <a:p>
            <a:pPr marL="472440" indent="-457834">
              <a:lnSpc>
                <a:spcPct val="100000"/>
              </a:lnSpc>
              <a:spcBef>
                <a:spcPts val="480"/>
              </a:spcBef>
              <a:buClr>
                <a:srgbClr val="D30000"/>
              </a:buClr>
              <a:buAutoNum type="arabicPeriod" startAt="2"/>
              <a:tabLst>
                <a:tab pos="472440" algn="l"/>
                <a:tab pos="473075" algn="l"/>
              </a:tabLst>
            </a:pP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Optimize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mbria"/>
                <a:cs typeface="Cambria"/>
              </a:rPr>
              <a:t>feature</a:t>
            </a:r>
            <a:r>
              <a:rPr sz="2000" spc="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representations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mbria"/>
                <a:cs typeface="Cambria"/>
              </a:rPr>
              <a:t>such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that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mbria"/>
                <a:cs typeface="Cambria"/>
              </a:rPr>
              <a:t>anomalies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Cambria"/>
                <a:cs typeface="Cambria"/>
              </a:rPr>
              <a:t>have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mbria"/>
                <a:cs typeface="Cambria"/>
              </a:rPr>
              <a:t>larger</a:t>
            </a:r>
            <a:endParaRPr sz="2000" dirty="0">
              <a:latin typeface="Cambria"/>
              <a:cs typeface="Cambria"/>
            </a:endParaRPr>
          </a:p>
          <a:p>
            <a:pPr marL="15240">
              <a:lnSpc>
                <a:spcPct val="100000"/>
              </a:lnSpc>
              <a:spcBef>
                <a:spcPts val="455"/>
              </a:spcBef>
            </a:pPr>
            <a:r>
              <a:rPr sz="2000" spc="10" dirty="0">
                <a:solidFill>
                  <a:srgbClr val="404040"/>
                </a:solidFill>
                <a:latin typeface="Cambria"/>
                <a:cs typeface="Cambria"/>
              </a:rPr>
              <a:t>distance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to</a:t>
            </a:r>
            <a:r>
              <a:rPr sz="2000" spc="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mbria"/>
                <a:cs typeface="Cambria"/>
              </a:rPr>
              <a:t>some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reference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instances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mbria"/>
                <a:cs typeface="Cambria"/>
              </a:rPr>
              <a:t>than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mbria"/>
                <a:cs typeface="Cambria"/>
              </a:rPr>
              <a:t>normal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instances</a:t>
            </a:r>
            <a:endParaRPr sz="2000" dirty="0">
              <a:latin typeface="Cambria"/>
              <a:cs typeface="Cambria"/>
            </a:endParaRPr>
          </a:p>
          <a:p>
            <a:pPr marL="472440" indent="-457834">
              <a:lnSpc>
                <a:spcPct val="100000"/>
              </a:lnSpc>
              <a:spcBef>
                <a:spcPts val="459"/>
              </a:spcBef>
              <a:buClr>
                <a:srgbClr val="D30000"/>
              </a:buClr>
              <a:buAutoNum type="arabicPeriod" startAt="3"/>
              <a:tabLst>
                <a:tab pos="472440" algn="l"/>
                <a:tab pos="473075" algn="l"/>
              </a:tabLst>
            </a:pP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Anomaly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mbria"/>
                <a:cs typeface="Cambria"/>
              </a:rPr>
              <a:t>scoring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Cambria"/>
                <a:cs typeface="Cambria"/>
              </a:rPr>
              <a:t>using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mbria"/>
                <a:cs typeface="Cambria"/>
              </a:rPr>
              <a:t>desired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distance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measure</a:t>
            </a:r>
            <a:r>
              <a:rPr sz="2000" spc="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mbria"/>
                <a:cs typeface="Cambria"/>
              </a:rPr>
              <a:t>in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Cambria"/>
                <a:cs typeface="Cambria"/>
              </a:rPr>
              <a:t>new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space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2637" y="3045376"/>
            <a:ext cx="2675783" cy="30091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351009" y="3062985"/>
            <a:ext cx="2479040" cy="4216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32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475"/>
              </a:spcBef>
            </a:pPr>
            <a:r>
              <a:rPr sz="1800" spc="-10" dirty="0">
                <a:latin typeface="Calibri"/>
                <a:cs typeface="Calibri"/>
              </a:rPr>
              <a:t>Distance-based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measure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96A4DDA-E581-8EF6-2A7B-74D3E30A47F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415977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38200"/>
            <a:ext cx="974534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Taxonomy:</a:t>
            </a:r>
            <a:r>
              <a:rPr spc="85" dirty="0"/>
              <a:t>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0" dirty="0"/>
              <a:t>modeling</a:t>
            </a:r>
            <a:r>
              <a:rPr spc="45" dirty="0"/>
              <a:t> </a:t>
            </a:r>
            <a:r>
              <a:rPr spc="-10" dirty="0"/>
              <a:t>perspective</a:t>
            </a:r>
            <a:endParaRPr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1330452"/>
            <a:ext cx="8638032" cy="476554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706983" y="3807394"/>
            <a:ext cx="500380" cy="350520"/>
          </a:xfrm>
          <a:custGeom>
            <a:avLst/>
            <a:gdLst/>
            <a:ahLst/>
            <a:cxnLst/>
            <a:rect l="l" t="t" r="r" b="b"/>
            <a:pathLst>
              <a:path w="500379" h="350520">
                <a:moveTo>
                  <a:pt x="175259" y="0"/>
                </a:moveTo>
                <a:lnTo>
                  <a:pt x="0" y="175259"/>
                </a:lnTo>
                <a:lnTo>
                  <a:pt x="175259" y="350519"/>
                </a:lnTo>
                <a:lnTo>
                  <a:pt x="175259" y="262889"/>
                </a:lnTo>
                <a:lnTo>
                  <a:pt x="499872" y="262889"/>
                </a:lnTo>
                <a:lnTo>
                  <a:pt x="499872" y="87630"/>
                </a:lnTo>
                <a:lnTo>
                  <a:pt x="175259" y="87630"/>
                </a:lnTo>
                <a:lnTo>
                  <a:pt x="175259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5235" y="1330452"/>
            <a:ext cx="6571509" cy="1981226"/>
          </a:xfrm>
          <a:custGeom>
            <a:avLst/>
            <a:gdLst/>
            <a:ahLst/>
            <a:cxnLst/>
            <a:rect l="l" t="t" r="r" b="b"/>
            <a:pathLst>
              <a:path w="6803390" h="2277110">
                <a:moveTo>
                  <a:pt x="0" y="765048"/>
                </a:moveTo>
                <a:lnTo>
                  <a:pt x="2289048" y="765048"/>
                </a:lnTo>
                <a:lnTo>
                  <a:pt x="2289048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  <a:path w="6803390" h="2277110">
                <a:moveTo>
                  <a:pt x="4706112" y="2276856"/>
                </a:moveTo>
                <a:lnTo>
                  <a:pt x="6803136" y="2276856"/>
                </a:lnTo>
                <a:lnTo>
                  <a:pt x="6803136" y="216407"/>
                </a:lnTo>
                <a:lnTo>
                  <a:pt x="4706112" y="216407"/>
                </a:lnTo>
                <a:lnTo>
                  <a:pt x="4706112" y="2276856"/>
                </a:lnTo>
                <a:close/>
              </a:path>
            </a:pathLst>
          </a:custGeom>
          <a:ln w="38100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47522" y="2420492"/>
            <a:ext cx="209550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Three high-level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categories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 and </a:t>
            </a:r>
            <a:r>
              <a:rPr sz="2400" b="1" dirty="0">
                <a:latin typeface="Calibri"/>
                <a:cs typeface="Calibri"/>
              </a:rPr>
              <a:t>11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fine-grained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subcategories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981F207-8E67-5AC0-82F2-D4AE456F7BA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445474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7710" y="831236"/>
            <a:ext cx="876046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One-class</a:t>
            </a:r>
            <a:r>
              <a:rPr spc="25" dirty="0"/>
              <a:t> </a:t>
            </a:r>
            <a:r>
              <a:rPr spc="-20" dirty="0"/>
              <a:t>classification</a:t>
            </a:r>
            <a:r>
              <a:rPr spc="45" dirty="0"/>
              <a:t> </a:t>
            </a:r>
            <a:r>
              <a:rPr dirty="0"/>
              <a:t>measure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2027387"/>
            <a:ext cx="10685145" cy="97071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b="1" spc="10" dirty="0">
                <a:cs typeface="Arial Black"/>
              </a:rPr>
              <a:t>Learning</a:t>
            </a:r>
            <a:r>
              <a:rPr b="1" spc="-45" dirty="0">
                <a:cs typeface="Arial Black"/>
              </a:rPr>
              <a:t> </a:t>
            </a:r>
            <a:r>
              <a:rPr b="1" dirty="0">
                <a:cs typeface="Arial Black"/>
              </a:rPr>
              <a:t>representations</a:t>
            </a:r>
            <a:r>
              <a:rPr b="1" spc="10" dirty="0">
                <a:cs typeface="Arial Black"/>
              </a:rPr>
              <a:t> </a:t>
            </a:r>
            <a:r>
              <a:rPr b="1" dirty="0">
                <a:cs typeface="Arial Black"/>
              </a:rPr>
              <a:t>tailored</a:t>
            </a:r>
            <a:r>
              <a:rPr b="1" spc="-40" dirty="0">
                <a:cs typeface="Arial Black"/>
              </a:rPr>
              <a:t> </a:t>
            </a:r>
            <a:r>
              <a:rPr b="1" spc="-15" dirty="0">
                <a:cs typeface="Arial Black"/>
              </a:rPr>
              <a:t>for</a:t>
            </a:r>
            <a:r>
              <a:rPr b="1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one-class</a:t>
            </a:r>
            <a:r>
              <a:rPr b="1" spc="-15" dirty="0">
                <a:cs typeface="Arial Black"/>
              </a:rPr>
              <a:t> </a:t>
            </a:r>
            <a:r>
              <a:rPr b="1" spc="-10" dirty="0">
                <a:cs typeface="Arial Black"/>
              </a:rPr>
              <a:t>classification</a:t>
            </a:r>
            <a:endParaRPr b="1" dirty="0">
              <a:cs typeface="Arial Black"/>
            </a:endParaRPr>
          </a:p>
          <a:p>
            <a:pPr marL="189230" indent="-174625">
              <a:lnSpc>
                <a:spcPts val="2175"/>
              </a:lnSpc>
              <a:spcBef>
                <a:spcPts val="47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b="1" spc="5" dirty="0">
                <a:solidFill>
                  <a:srgbClr val="800000"/>
                </a:solidFill>
                <a:cs typeface="Cambria"/>
              </a:rPr>
              <a:t>Assumption</a:t>
            </a:r>
            <a:r>
              <a:rPr spc="5" dirty="0">
                <a:solidFill>
                  <a:srgbClr val="404040"/>
                </a:solidFill>
                <a:cs typeface="Cambria"/>
              </a:rPr>
              <a:t>:</a:t>
            </a:r>
            <a:r>
              <a:rPr spc="130" dirty="0">
                <a:solidFill>
                  <a:srgbClr val="404040"/>
                </a:solidFill>
                <a:cs typeface="Cambria"/>
              </a:rPr>
              <a:t> </a:t>
            </a:r>
            <a:r>
              <a:rPr spc="114" dirty="0">
                <a:solidFill>
                  <a:srgbClr val="404040"/>
                </a:solidFill>
                <a:cs typeface="Cambria"/>
              </a:rPr>
              <a:t>All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normal</a:t>
            </a:r>
            <a:r>
              <a:rPr spc="3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instances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come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from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single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-25" dirty="0">
                <a:solidFill>
                  <a:srgbClr val="404040"/>
                </a:solidFill>
                <a:cs typeface="Cambria"/>
              </a:rPr>
              <a:t>(abstract)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class</a:t>
            </a:r>
            <a:r>
              <a:rPr spc="35" dirty="0">
                <a:solidFill>
                  <a:srgbClr val="404040"/>
                </a:solidFill>
                <a:cs typeface="Cambria"/>
              </a:rPr>
              <a:t> </a:t>
            </a:r>
            <a:r>
              <a:rPr spc="60" dirty="0">
                <a:solidFill>
                  <a:srgbClr val="404040"/>
                </a:solidFill>
                <a:cs typeface="Cambria"/>
              </a:rPr>
              <a:t>and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can</a:t>
            </a:r>
            <a:r>
              <a:rPr spc="35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be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summarized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50" dirty="0">
                <a:solidFill>
                  <a:srgbClr val="404040"/>
                </a:solidFill>
                <a:cs typeface="Cambria"/>
              </a:rPr>
              <a:t>by </a:t>
            </a:r>
            <a:r>
              <a:rPr spc="20" dirty="0">
                <a:solidFill>
                  <a:srgbClr val="404040"/>
                </a:solidFill>
                <a:cs typeface="Cambria"/>
              </a:rPr>
              <a:t>a</a:t>
            </a:r>
            <a:endParaRPr dirty="0">
              <a:cs typeface="Cambria"/>
            </a:endParaRPr>
          </a:p>
          <a:p>
            <a:pPr marL="189230">
              <a:lnSpc>
                <a:spcPts val="2175"/>
              </a:lnSpc>
            </a:pPr>
            <a:r>
              <a:rPr spc="25" dirty="0">
                <a:solidFill>
                  <a:srgbClr val="404040"/>
                </a:solidFill>
                <a:cs typeface="Cambria"/>
              </a:rPr>
              <a:t>compact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50" dirty="0">
                <a:solidFill>
                  <a:srgbClr val="404040"/>
                </a:solidFill>
                <a:cs typeface="Cambria"/>
              </a:rPr>
              <a:t>model,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to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which</a:t>
            </a:r>
            <a:r>
              <a:rPr spc="30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anomalies</a:t>
            </a:r>
            <a:r>
              <a:rPr spc="30" dirty="0">
                <a:solidFill>
                  <a:srgbClr val="404040"/>
                </a:solidFill>
                <a:cs typeface="Cambria"/>
              </a:rPr>
              <a:t> </a:t>
            </a:r>
            <a:r>
              <a:rPr spc="60" dirty="0">
                <a:solidFill>
                  <a:srgbClr val="404040"/>
                </a:solidFill>
                <a:cs typeface="Cambria"/>
              </a:rPr>
              <a:t>do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not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conform</a:t>
            </a:r>
            <a:endParaRPr dirty="0"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374740"/>
            <a:ext cx="7508875" cy="10464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spc="10" dirty="0">
                <a:cs typeface="Arial Black"/>
              </a:rPr>
              <a:t>The</a:t>
            </a:r>
            <a:r>
              <a:rPr b="1" spc="-15" dirty="0">
                <a:cs typeface="Arial Black"/>
              </a:rPr>
              <a:t> </a:t>
            </a:r>
            <a:r>
              <a:rPr b="1" dirty="0">
                <a:cs typeface="Arial Black"/>
              </a:rPr>
              <a:t>general</a:t>
            </a:r>
            <a:r>
              <a:rPr b="1" spc="-15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framework</a:t>
            </a:r>
            <a:endParaRPr b="1" dirty="0">
              <a:cs typeface="Arial Black"/>
            </a:endParaRPr>
          </a:p>
          <a:p>
            <a:pPr marL="15240">
              <a:lnSpc>
                <a:spcPct val="100000"/>
              </a:lnSpc>
              <a:spcBef>
                <a:spcPts val="490"/>
              </a:spcBef>
              <a:tabLst>
                <a:tab pos="472440" algn="l"/>
              </a:tabLst>
            </a:pPr>
            <a:r>
              <a:rPr spc="-5" dirty="0">
                <a:solidFill>
                  <a:srgbClr val="D30000"/>
                </a:solidFill>
                <a:cs typeface="Cambria"/>
              </a:rPr>
              <a:t>1.	</a:t>
            </a:r>
            <a:r>
              <a:rPr spc="45" dirty="0">
                <a:solidFill>
                  <a:srgbClr val="404040"/>
                </a:solidFill>
                <a:cs typeface="Cambria"/>
              </a:rPr>
              <a:t>Devise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feature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60" dirty="0">
                <a:solidFill>
                  <a:srgbClr val="404040"/>
                </a:solidFill>
                <a:cs typeface="Cambria"/>
              </a:rPr>
              <a:t>mapping </a:t>
            </a:r>
            <a:r>
              <a:rPr spc="30" dirty="0">
                <a:solidFill>
                  <a:srgbClr val="404040"/>
                </a:solidFill>
                <a:cs typeface="Cambria"/>
              </a:rPr>
              <a:t>function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 Math"/>
              </a:rPr>
              <a:t>𝜙</a:t>
            </a:r>
            <a:r>
              <a:rPr spc="110" dirty="0">
                <a:solidFill>
                  <a:srgbClr val="404040"/>
                </a:solidFill>
                <a:cs typeface="Cambria Math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that</a:t>
            </a:r>
            <a:r>
              <a:rPr spc="45" dirty="0">
                <a:solidFill>
                  <a:srgbClr val="404040"/>
                </a:solidFill>
                <a:cs typeface="Cambria"/>
              </a:rPr>
              <a:t> maps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original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data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onto</a:t>
            </a:r>
            <a:endParaRPr dirty="0">
              <a:cs typeface="Cambria"/>
            </a:endParaRPr>
          </a:p>
          <a:p>
            <a:pPr marL="15240">
              <a:lnSpc>
                <a:spcPct val="100000"/>
              </a:lnSpc>
              <a:spcBef>
                <a:spcPts val="459"/>
              </a:spcBef>
            </a:pPr>
            <a:r>
              <a:rPr spc="20" dirty="0">
                <a:solidFill>
                  <a:srgbClr val="404040"/>
                </a:solidFill>
                <a:cs typeface="Cambria"/>
              </a:rPr>
              <a:t>a</a:t>
            </a:r>
            <a:r>
              <a:rPr spc="25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new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representation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space</a:t>
            </a:r>
            <a:endParaRPr dirty="0"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590" y="4485728"/>
            <a:ext cx="8393430" cy="689932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60"/>
              </a:spcBef>
              <a:buClr>
                <a:srgbClr val="D30000"/>
              </a:buClr>
              <a:buAutoNum type="arabicPeriod" startAt="2"/>
              <a:tabLst>
                <a:tab pos="469265" algn="l"/>
                <a:tab pos="469900" algn="l"/>
              </a:tabLst>
            </a:pPr>
            <a:r>
              <a:rPr spc="60" dirty="0">
                <a:solidFill>
                  <a:srgbClr val="404040"/>
                </a:solidFill>
                <a:cs typeface="Cambria"/>
              </a:rPr>
              <a:t>Optimize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the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feature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representations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50" dirty="0">
                <a:solidFill>
                  <a:srgbClr val="404040"/>
                </a:solidFill>
                <a:cs typeface="Cambria"/>
              </a:rPr>
              <a:t>using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one-class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classification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loss</a:t>
            </a:r>
            <a:endParaRPr dirty="0"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459"/>
              </a:spcBef>
              <a:buClr>
                <a:srgbClr val="D30000"/>
              </a:buClr>
              <a:buAutoNum type="arabicPeriod" startAt="2"/>
              <a:tabLst>
                <a:tab pos="469265" algn="l"/>
                <a:tab pos="469900" algn="l"/>
              </a:tabLst>
            </a:pPr>
            <a:r>
              <a:rPr spc="80" dirty="0">
                <a:solidFill>
                  <a:srgbClr val="404040"/>
                </a:solidFill>
                <a:cs typeface="Cambria"/>
              </a:rPr>
              <a:t>Anomaly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scoring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using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the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one-class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classification</a:t>
            </a:r>
            <a:r>
              <a:rPr spc="3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model</a:t>
            </a:r>
            <a:r>
              <a:rPr spc="9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in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the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new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space</a:t>
            </a:r>
            <a:endParaRPr dirty="0"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62204" y="3017608"/>
            <a:ext cx="2675890" cy="3009265"/>
            <a:chOff x="9262204" y="3017608"/>
            <a:chExt cx="2675890" cy="30092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2204" y="3017608"/>
              <a:ext cx="2675783" cy="30091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84791" y="3078479"/>
              <a:ext cx="2466340" cy="408940"/>
            </a:xfrm>
            <a:custGeom>
              <a:avLst/>
              <a:gdLst/>
              <a:ahLst/>
              <a:cxnLst/>
              <a:rect l="l" t="t" r="r" b="b"/>
              <a:pathLst>
                <a:path w="2466340" h="408939">
                  <a:moveTo>
                    <a:pt x="2465831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465831" y="408432"/>
                  </a:lnTo>
                  <a:lnTo>
                    <a:pt x="2465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84791" y="3078479"/>
              <a:ext cx="2466340" cy="408940"/>
            </a:xfrm>
            <a:custGeom>
              <a:avLst/>
              <a:gdLst/>
              <a:ahLst/>
              <a:cxnLst/>
              <a:rect l="l" t="t" r="r" b="b"/>
              <a:pathLst>
                <a:path w="2466340" h="408939">
                  <a:moveTo>
                    <a:pt x="0" y="408432"/>
                  </a:moveTo>
                  <a:lnTo>
                    <a:pt x="2465831" y="408432"/>
                  </a:lnTo>
                  <a:lnTo>
                    <a:pt x="2465831" y="0"/>
                  </a:lnTo>
                  <a:lnTo>
                    <a:pt x="0" y="0"/>
                  </a:lnTo>
                  <a:lnTo>
                    <a:pt x="0" y="4084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43668" y="2981959"/>
            <a:ext cx="2151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4370" marR="5080" indent="-6623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One-class </a:t>
            </a:r>
            <a:r>
              <a:rPr sz="1800" spc="-10" dirty="0">
                <a:latin typeface="Calibri"/>
                <a:cs typeface="Calibri"/>
              </a:rPr>
              <a:t>classification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measure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724616"/>
            <a:ext cx="9070975" cy="52014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5" dirty="0"/>
              <a:t>Example</a:t>
            </a:r>
            <a:r>
              <a:rPr spc="-20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Deep</a:t>
            </a:r>
            <a:r>
              <a:rPr spc="-20" dirty="0"/>
              <a:t> </a:t>
            </a:r>
            <a:r>
              <a:rPr spc="25" dirty="0"/>
              <a:t>support</a:t>
            </a:r>
            <a:r>
              <a:rPr spc="-40" dirty="0"/>
              <a:t> </a:t>
            </a:r>
            <a:r>
              <a:rPr spc="-15" dirty="0"/>
              <a:t>vector</a:t>
            </a:r>
            <a:r>
              <a:rPr spc="-10" dirty="0"/>
              <a:t> </a:t>
            </a:r>
            <a:r>
              <a:rPr spc="-20" dirty="0"/>
              <a:t>data </a:t>
            </a:r>
            <a:r>
              <a:rPr spc="-1185" dirty="0"/>
              <a:t> </a:t>
            </a:r>
            <a:r>
              <a:rPr dirty="0"/>
              <a:t>description</a:t>
            </a:r>
            <a:r>
              <a:rPr spc="-35" dirty="0"/>
              <a:t> </a:t>
            </a:r>
            <a:r>
              <a:rPr spc="-5" dirty="0"/>
              <a:t>(Deep</a:t>
            </a:r>
            <a:r>
              <a:rPr spc="-20" dirty="0"/>
              <a:t> </a:t>
            </a:r>
            <a:r>
              <a:rPr spc="-5" dirty="0"/>
              <a:t>SVDD)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44602"/>
            <a:ext cx="8761095" cy="16440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spc="-5" dirty="0">
                <a:latin typeface="Arial Black"/>
                <a:cs typeface="Arial Black"/>
              </a:rPr>
              <a:t>Intuition</a:t>
            </a:r>
            <a:endParaRPr b="1" dirty="0">
              <a:latin typeface="Arial Black"/>
              <a:cs typeface="Arial Black"/>
            </a:endParaRPr>
          </a:p>
          <a:p>
            <a:pPr marL="189230" indent="-174625">
              <a:lnSpc>
                <a:spcPct val="100000"/>
              </a:lnSpc>
              <a:spcBef>
                <a:spcPts val="47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30" dirty="0">
                <a:solidFill>
                  <a:srgbClr val="404040"/>
                </a:solidFill>
                <a:latin typeface="Cambria"/>
                <a:cs typeface="Cambria"/>
              </a:rPr>
              <a:t>To</a:t>
            </a:r>
            <a:r>
              <a:rPr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latin typeface="Cambria"/>
                <a:cs typeface="Cambria"/>
              </a:rPr>
              <a:t>learn</a:t>
            </a:r>
            <a:r>
              <a:rPr spc="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latin typeface="Cambria"/>
                <a:cs typeface="Cambria"/>
              </a:rPr>
              <a:t>feature</a:t>
            </a:r>
            <a:r>
              <a:rPr spc="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latin typeface="Cambria"/>
                <a:cs typeface="Cambria"/>
              </a:rPr>
              <a:t>representations</a:t>
            </a:r>
            <a:r>
              <a:rPr spc="11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latin typeface="Cambria"/>
                <a:cs typeface="Cambria"/>
              </a:rPr>
              <a:t>tailored</a:t>
            </a:r>
            <a:r>
              <a:rPr spc="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latin typeface="Cambria"/>
                <a:cs typeface="Cambria"/>
              </a:rPr>
              <a:t>for</a:t>
            </a:r>
            <a:r>
              <a:rPr spc="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85" dirty="0">
                <a:solidFill>
                  <a:srgbClr val="404040"/>
                </a:solidFill>
                <a:latin typeface="Cambria"/>
                <a:cs typeface="Cambria"/>
              </a:rPr>
              <a:t>SVDD-based</a:t>
            </a:r>
            <a:r>
              <a:rPr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latin typeface="Cambria"/>
                <a:cs typeface="Cambria"/>
              </a:rPr>
              <a:t>anomaly</a:t>
            </a:r>
            <a:r>
              <a:rPr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latin typeface="Cambria"/>
                <a:cs typeface="Cambria"/>
              </a:rPr>
              <a:t>detection</a:t>
            </a:r>
            <a:endParaRPr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endParaRPr lang="it-IT" b="1" spc="2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b="1" spc="20" dirty="0">
                <a:latin typeface="Arial Black"/>
                <a:cs typeface="Arial Black"/>
              </a:rPr>
              <a:t>The</a:t>
            </a:r>
            <a:r>
              <a:rPr b="1" spc="-45" dirty="0">
                <a:latin typeface="Arial Black"/>
                <a:cs typeface="Arial Black"/>
              </a:rPr>
              <a:t> </a:t>
            </a:r>
            <a:r>
              <a:rPr b="1" dirty="0">
                <a:latin typeface="Arial Black"/>
                <a:cs typeface="Arial Black"/>
              </a:rPr>
              <a:t>model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2026" y="4120331"/>
            <a:ext cx="5318642" cy="152429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23814" y="3083782"/>
            <a:ext cx="5342874" cy="2704910"/>
            <a:chOff x="923814" y="3358896"/>
            <a:chExt cx="5342874" cy="27049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1136" y="3358896"/>
              <a:ext cx="4035552" cy="12100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814" y="4780055"/>
              <a:ext cx="5312123" cy="6642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53255" y="4602480"/>
              <a:ext cx="247015" cy="271780"/>
            </a:xfrm>
            <a:custGeom>
              <a:avLst/>
              <a:gdLst/>
              <a:ahLst/>
              <a:cxnLst/>
              <a:rect l="l" t="t" r="r" b="b"/>
              <a:pathLst>
                <a:path w="247014" h="271779">
                  <a:moveTo>
                    <a:pt x="185166" y="0"/>
                  </a:moveTo>
                  <a:lnTo>
                    <a:pt x="61722" y="0"/>
                  </a:lnTo>
                  <a:lnTo>
                    <a:pt x="61722" y="147828"/>
                  </a:lnTo>
                  <a:lnTo>
                    <a:pt x="0" y="147828"/>
                  </a:lnTo>
                  <a:lnTo>
                    <a:pt x="123444" y="271272"/>
                  </a:lnTo>
                  <a:lnTo>
                    <a:pt x="246888" y="147828"/>
                  </a:lnTo>
                  <a:lnTo>
                    <a:pt x="185166" y="147828"/>
                  </a:lnTo>
                  <a:lnTo>
                    <a:pt x="18516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53255" y="4602480"/>
              <a:ext cx="247015" cy="271780"/>
            </a:xfrm>
            <a:custGeom>
              <a:avLst/>
              <a:gdLst/>
              <a:ahLst/>
              <a:cxnLst/>
              <a:rect l="l" t="t" r="r" b="b"/>
              <a:pathLst>
                <a:path w="247014" h="271779">
                  <a:moveTo>
                    <a:pt x="0" y="147828"/>
                  </a:moveTo>
                  <a:lnTo>
                    <a:pt x="61722" y="147828"/>
                  </a:lnTo>
                  <a:lnTo>
                    <a:pt x="61722" y="0"/>
                  </a:lnTo>
                  <a:lnTo>
                    <a:pt x="185166" y="0"/>
                  </a:lnTo>
                  <a:lnTo>
                    <a:pt x="185166" y="147828"/>
                  </a:lnTo>
                  <a:lnTo>
                    <a:pt x="246888" y="147828"/>
                  </a:lnTo>
                  <a:lnTo>
                    <a:pt x="123444" y="271272"/>
                  </a:lnTo>
                  <a:lnTo>
                    <a:pt x="0" y="147828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6247" y="5556730"/>
              <a:ext cx="3206466" cy="5070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3255" y="5385816"/>
              <a:ext cx="247015" cy="271780"/>
            </a:xfrm>
            <a:custGeom>
              <a:avLst/>
              <a:gdLst/>
              <a:ahLst/>
              <a:cxnLst/>
              <a:rect l="l" t="t" r="r" b="b"/>
              <a:pathLst>
                <a:path w="247014" h="271779">
                  <a:moveTo>
                    <a:pt x="185166" y="0"/>
                  </a:moveTo>
                  <a:lnTo>
                    <a:pt x="61722" y="0"/>
                  </a:lnTo>
                  <a:lnTo>
                    <a:pt x="61722" y="147828"/>
                  </a:lnTo>
                  <a:lnTo>
                    <a:pt x="0" y="147828"/>
                  </a:lnTo>
                  <a:lnTo>
                    <a:pt x="123444" y="271272"/>
                  </a:lnTo>
                  <a:lnTo>
                    <a:pt x="246888" y="147828"/>
                  </a:lnTo>
                  <a:lnTo>
                    <a:pt x="185166" y="147828"/>
                  </a:lnTo>
                  <a:lnTo>
                    <a:pt x="18516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53255" y="5385816"/>
              <a:ext cx="247015" cy="271780"/>
            </a:xfrm>
            <a:custGeom>
              <a:avLst/>
              <a:gdLst/>
              <a:ahLst/>
              <a:cxnLst/>
              <a:rect l="l" t="t" r="r" b="b"/>
              <a:pathLst>
                <a:path w="247014" h="271779">
                  <a:moveTo>
                    <a:pt x="0" y="147828"/>
                  </a:moveTo>
                  <a:lnTo>
                    <a:pt x="61722" y="147828"/>
                  </a:lnTo>
                  <a:lnTo>
                    <a:pt x="61722" y="0"/>
                  </a:lnTo>
                  <a:lnTo>
                    <a:pt x="185166" y="0"/>
                  </a:lnTo>
                  <a:lnTo>
                    <a:pt x="185166" y="147828"/>
                  </a:lnTo>
                  <a:lnTo>
                    <a:pt x="246888" y="147828"/>
                  </a:lnTo>
                  <a:lnTo>
                    <a:pt x="123444" y="271272"/>
                  </a:lnTo>
                  <a:lnTo>
                    <a:pt x="0" y="14782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1997" y="3982383"/>
            <a:ext cx="137477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00000"/>
                </a:solidFill>
                <a:latin typeface="Calibri"/>
                <a:cs typeface="Calibri"/>
              </a:rPr>
              <a:t>Soft</a:t>
            </a:r>
            <a:r>
              <a:rPr sz="1800" b="1" spc="-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800000"/>
                </a:solidFill>
                <a:latin typeface="Calibri"/>
                <a:cs typeface="Calibri"/>
              </a:rPr>
              <a:t>boundary</a:t>
            </a:r>
            <a:endParaRPr sz="1800" dirty="0">
              <a:solidFill>
                <a:srgbClr val="80000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800000"/>
                </a:solidFill>
                <a:latin typeface="Calibri"/>
                <a:cs typeface="Calibri"/>
              </a:rPr>
              <a:t>with</a:t>
            </a:r>
            <a:r>
              <a:rPr sz="1800" b="1" spc="-3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800000"/>
                </a:solidFill>
                <a:latin typeface="Calibri"/>
                <a:cs typeface="Calibri"/>
              </a:rPr>
              <a:t>radius</a:t>
            </a:r>
            <a:r>
              <a:rPr sz="1800" b="1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b="1" i="1" dirty="0">
                <a:solidFill>
                  <a:srgbClr val="800000"/>
                </a:solidFill>
                <a:latin typeface="Calibri"/>
                <a:cs typeface="Calibri"/>
              </a:rPr>
              <a:t>r</a:t>
            </a:r>
            <a:endParaRPr sz="18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638" y="5372931"/>
            <a:ext cx="144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00000"/>
                </a:solidFill>
                <a:latin typeface="Calibri"/>
                <a:cs typeface="Calibri"/>
              </a:rPr>
              <a:t>Hard</a:t>
            </a:r>
            <a:r>
              <a:rPr sz="1800" b="1" spc="-8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800000"/>
                </a:solidFill>
                <a:latin typeface="Calibri"/>
                <a:cs typeface="Calibri"/>
              </a:rPr>
              <a:t>boundary</a:t>
            </a:r>
            <a:endParaRPr sz="180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09088" y="3848830"/>
            <a:ext cx="1591310" cy="1252855"/>
          </a:xfrm>
          <a:custGeom>
            <a:avLst/>
            <a:gdLst/>
            <a:ahLst/>
            <a:cxnLst/>
            <a:rect l="l" t="t" r="r" b="b"/>
            <a:pathLst>
              <a:path w="1591310" h="1252854">
                <a:moveTo>
                  <a:pt x="0" y="505967"/>
                </a:moveTo>
                <a:lnTo>
                  <a:pt x="722376" y="505967"/>
                </a:lnTo>
                <a:lnTo>
                  <a:pt x="722376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  <a:path w="1591310" h="1252854">
                <a:moveTo>
                  <a:pt x="679703" y="1252727"/>
                </a:moveTo>
                <a:lnTo>
                  <a:pt x="1591055" y="1252727"/>
                </a:lnTo>
                <a:lnTo>
                  <a:pt x="1591055" y="746759"/>
                </a:lnTo>
                <a:lnTo>
                  <a:pt x="679703" y="746759"/>
                </a:lnTo>
                <a:lnTo>
                  <a:pt x="679703" y="1252727"/>
                </a:lnTo>
                <a:close/>
              </a:path>
            </a:pathLst>
          </a:custGeom>
          <a:ln w="31750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800000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9895" y="6394990"/>
            <a:ext cx="444563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212121"/>
                </a:solidFill>
                <a:latin typeface="Arial MT"/>
                <a:cs typeface="Arial MT"/>
              </a:rPr>
              <a:t>Ruff,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Lukas,</a:t>
            </a:r>
            <a:r>
              <a:rPr sz="12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et</a:t>
            </a:r>
            <a:r>
              <a:rPr sz="1200" spc="-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212121"/>
                </a:solidFill>
                <a:latin typeface="Arial MT"/>
                <a:cs typeface="Arial MT"/>
              </a:rPr>
              <a:t>al.</a:t>
            </a:r>
            <a:r>
              <a:rPr sz="1200" spc="-4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"Deep</a:t>
            </a:r>
            <a:r>
              <a:rPr sz="12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212121"/>
                </a:solidFill>
                <a:latin typeface="Arial MT"/>
                <a:cs typeface="Arial MT"/>
              </a:rPr>
              <a:t>one-class</a:t>
            </a:r>
            <a:r>
              <a:rPr sz="1200" spc="-7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classification.“</a:t>
            </a:r>
            <a:r>
              <a:rPr sz="12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In:</a:t>
            </a:r>
            <a:r>
              <a:rPr sz="1200" spc="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i="1" dirty="0">
                <a:solidFill>
                  <a:srgbClr val="212121"/>
                </a:solidFill>
                <a:latin typeface="Arial"/>
                <a:cs typeface="Arial"/>
              </a:rPr>
              <a:t>ICML</a:t>
            </a:r>
            <a:r>
              <a:rPr sz="1200" dirty="0">
                <a:solidFill>
                  <a:srgbClr val="212121"/>
                </a:solidFill>
                <a:latin typeface="Arial MT"/>
                <a:cs typeface="Arial MT"/>
              </a:rPr>
              <a:t>.</a:t>
            </a:r>
            <a:r>
              <a:rPr sz="1200" spc="-2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12121"/>
                </a:solidFill>
                <a:latin typeface="Arial MT"/>
                <a:cs typeface="Arial MT"/>
              </a:rPr>
              <a:t>2018.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304800" y="6415977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58059"/>
            <a:ext cx="1032573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Anomaly</a:t>
            </a:r>
            <a:r>
              <a:rPr spc="35" dirty="0"/>
              <a:t> </a:t>
            </a:r>
            <a:r>
              <a:rPr spc="-15" dirty="0"/>
              <a:t>detection:</a:t>
            </a:r>
            <a:r>
              <a:rPr spc="95" dirty="0"/>
              <a:t> </a:t>
            </a:r>
            <a:r>
              <a:rPr spc="-5" dirty="0"/>
              <a:t>Problem</a:t>
            </a:r>
            <a:r>
              <a:rPr spc="50" dirty="0"/>
              <a:t> </a:t>
            </a:r>
            <a:r>
              <a:rPr spc="-35" dirty="0"/>
              <a:t>Variations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1670224"/>
            <a:ext cx="9566275" cy="16342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pc="20" dirty="0">
                <a:cs typeface="Arial Black"/>
              </a:rPr>
              <a:t>Binary</a:t>
            </a:r>
            <a:r>
              <a:rPr spc="-25" dirty="0">
                <a:cs typeface="Arial Black"/>
              </a:rPr>
              <a:t> </a:t>
            </a:r>
            <a:r>
              <a:rPr spc="-5" dirty="0">
                <a:cs typeface="Arial Black"/>
              </a:rPr>
              <a:t>Output</a:t>
            </a:r>
            <a:r>
              <a:rPr spc="-25" dirty="0">
                <a:cs typeface="Arial Black"/>
              </a:rPr>
              <a:t> </a:t>
            </a:r>
            <a:r>
              <a:rPr spc="-5" dirty="0">
                <a:cs typeface="Arial Black"/>
              </a:rPr>
              <a:t>versus</a:t>
            </a:r>
            <a:r>
              <a:rPr spc="-20" dirty="0">
                <a:cs typeface="Arial Black"/>
              </a:rPr>
              <a:t> </a:t>
            </a:r>
            <a:r>
              <a:rPr spc="-5" dirty="0">
                <a:cs typeface="Arial Black"/>
              </a:rPr>
              <a:t>scoring</a:t>
            </a:r>
            <a:endParaRPr dirty="0">
              <a:cs typeface="Arial Black"/>
            </a:endParaRPr>
          </a:p>
          <a:p>
            <a:pPr marL="189230" indent="-174625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189865" algn="l"/>
              </a:tabLst>
            </a:pPr>
            <a:r>
              <a:rPr spc="20" dirty="0">
                <a:cs typeface="Cambria"/>
              </a:rPr>
              <a:t>Binary</a:t>
            </a:r>
            <a:r>
              <a:rPr spc="75" dirty="0">
                <a:cs typeface="Cambria"/>
              </a:rPr>
              <a:t> </a:t>
            </a:r>
            <a:r>
              <a:rPr spc="35" dirty="0">
                <a:cs typeface="Cambria"/>
              </a:rPr>
              <a:t>output</a:t>
            </a:r>
            <a:r>
              <a:rPr spc="55" dirty="0">
                <a:cs typeface="Cambria"/>
              </a:rPr>
              <a:t> </a:t>
            </a:r>
            <a:r>
              <a:rPr dirty="0">
                <a:cs typeface="Cambria"/>
              </a:rPr>
              <a:t>generates</a:t>
            </a:r>
            <a:r>
              <a:rPr spc="75" dirty="0">
                <a:cs typeface="Cambria"/>
              </a:rPr>
              <a:t> </a:t>
            </a:r>
            <a:r>
              <a:rPr spc="20" dirty="0">
                <a:cs typeface="Cambria"/>
              </a:rPr>
              <a:t>a</a:t>
            </a:r>
            <a:r>
              <a:rPr spc="45" dirty="0">
                <a:cs typeface="Cambria"/>
              </a:rPr>
              <a:t> </a:t>
            </a:r>
            <a:r>
              <a:rPr spc="50" dirty="0">
                <a:cs typeface="Cambria"/>
              </a:rPr>
              <a:t>yes/no</a:t>
            </a:r>
            <a:r>
              <a:rPr spc="100" dirty="0">
                <a:cs typeface="Cambria"/>
              </a:rPr>
              <a:t> </a:t>
            </a:r>
            <a:r>
              <a:rPr spc="35" dirty="0">
                <a:cs typeface="Cambria"/>
              </a:rPr>
              <a:t>tag</a:t>
            </a:r>
            <a:endParaRPr dirty="0">
              <a:cs typeface="Cambria"/>
            </a:endParaRPr>
          </a:p>
          <a:p>
            <a:pPr marL="189230" indent="-174625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189865" algn="l"/>
              </a:tabLst>
            </a:pPr>
            <a:r>
              <a:rPr b="1" spc="-40" dirty="0">
                <a:cs typeface="Cambria"/>
              </a:rPr>
              <a:t>Preferable</a:t>
            </a:r>
            <a:r>
              <a:rPr b="1" spc="45" dirty="0">
                <a:cs typeface="Cambria"/>
              </a:rPr>
              <a:t> </a:t>
            </a:r>
            <a:r>
              <a:rPr b="1" spc="-15" dirty="0">
                <a:cs typeface="Cambria"/>
              </a:rPr>
              <a:t>and</a:t>
            </a:r>
            <a:r>
              <a:rPr b="1" spc="70" dirty="0">
                <a:cs typeface="Cambria"/>
              </a:rPr>
              <a:t> </a:t>
            </a:r>
            <a:r>
              <a:rPr b="1" spc="-70" dirty="0">
                <a:cs typeface="Cambria"/>
              </a:rPr>
              <a:t>more</a:t>
            </a:r>
            <a:r>
              <a:rPr b="1" spc="70" dirty="0">
                <a:cs typeface="Cambria"/>
              </a:rPr>
              <a:t> </a:t>
            </a:r>
            <a:r>
              <a:rPr b="1" spc="-35" dirty="0">
                <a:cs typeface="Cambria"/>
              </a:rPr>
              <a:t>general:</a:t>
            </a:r>
            <a:r>
              <a:rPr b="1" spc="95" dirty="0">
                <a:cs typeface="Cambria"/>
              </a:rPr>
              <a:t> </a:t>
            </a:r>
            <a:r>
              <a:rPr spc="30" dirty="0">
                <a:cs typeface="Cambria"/>
              </a:rPr>
              <a:t>Scoring</a:t>
            </a:r>
            <a:r>
              <a:rPr spc="85" dirty="0">
                <a:cs typeface="Cambria"/>
              </a:rPr>
              <a:t> </a:t>
            </a:r>
            <a:r>
              <a:rPr spc="35" dirty="0">
                <a:cs typeface="Cambria"/>
              </a:rPr>
              <a:t>output</a:t>
            </a:r>
            <a:r>
              <a:rPr spc="60" dirty="0">
                <a:cs typeface="Cambria"/>
              </a:rPr>
              <a:t> </a:t>
            </a:r>
            <a:r>
              <a:rPr dirty="0">
                <a:cs typeface="Cambria"/>
              </a:rPr>
              <a:t>generates</a:t>
            </a:r>
            <a:r>
              <a:rPr spc="85" dirty="0">
                <a:cs typeface="Cambria"/>
              </a:rPr>
              <a:t> </a:t>
            </a:r>
            <a:r>
              <a:rPr spc="15" dirty="0">
                <a:cs typeface="Cambria"/>
              </a:rPr>
              <a:t>a</a:t>
            </a:r>
            <a:r>
              <a:rPr spc="50" dirty="0">
                <a:cs typeface="Cambria"/>
              </a:rPr>
              <a:t> </a:t>
            </a:r>
            <a:r>
              <a:rPr spc="35" dirty="0">
                <a:cs typeface="Cambria"/>
              </a:rPr>
              <a:t>real-valued</a:t>
            </a:r>
            <a:r>
              <a:rPr spc="75" dirty="0">
                <a:cs typeface="Cambria"/>
              </a:rPr>
              <a:t> </a:t>
            </a:r>
            <a:r>
              <a:rPr spc="-15" dirty="0">
                <a:cs typeface="Cambria"/>
              </a:rPr>
              <a:t>score</a:t>
            </a:r>
            <a:r>
              <a:rPr spc="100" dirty="0">
                <a:cs typeface="Cambria"/>
              </a:rPr>
              <a:t> </a:t>
            </a:r>
            <a:r>
              <a:rPr spc="-10" dirty="0">
                <a:cs typeface="Cambria"/>
              </a:rPr>
              <a:t>or</a:t>
            </a:r>
            <a:r>
              <a:rPr spc="45" dirty="0">
                <a:cs typeface="Cambria"/>
              </a:rPr>
              <a:t> </a:t>
            </a:r>
            <a:r>
              <a:rPr spc="20" dirty="0">
                <a:cs typeface="Cambria"/>
              </a:rPr>
              <a:t>rank</a:t>
            </a:r>
            <a:endParaRPr dirty="0">
              <a:cs typeface="Cambria"/>
            </a:endParaRPr>
          </a:p>
          <a:p>
            <a:pPr marL="12700" marR="5080">
              <a:lnSpc>
                <a:spcPct val="152600"/>
              </a:lnSpc>
              <a:spcBef>
                <a:spcPts val="1735"/>
              </a:spcBef>
            </a:pPr>
            <a:r>
              <a:rPr spc="-5" dirty="0">
                <a:cs typeface="Arial Black"/>
              </a:rPr>
              <a:t>Multiple</a:t>
            </a:r>
            <a:r>
              <a:rPr dirty="0">
                <a:cs typeface="Arial Black"/>
              </a:rPr>
              <a:t> </a:t>
            </a:r>
            <a:r>
              <a:rPr spc="-10" dirty="0">
                <a:cs typeface="Arial Black"/>
              </a:rPr>
              <a:t>ways</a:t>
            </a:r>
            <a:r>
              <a:rPr spc="-20" dirty="0">
                <a:cs typeface="Arial Black"/>
              </a:rPr>
              <a:t> </a:t>
            </a:r>
            <a:r>
              <a:rPr spc="-5" dirty="0">
                <a:cs typeface="Arial Black"/>
              </a:rPr>
              <a:t>to</a:t>
            </a:r>
            <a:r>
              <a:rPr spc="-10" dirty="0">
                <a:cs typeface="Arial Black"/>
              </a:rPr>
              <a:t> </a:t>
            </a:r>
            <a:r>
              <a:rPr spc="-5" dirty="0">
                <a:cs typeface="Arial Black"/>
              </a:rPr>
              <a:t>define</a:t>
            </a:r>
            <a:r>
              <a:rPr dirty="0">
                <a:cs typeface="Arial Black"/>
              </a:rPr>
              <a:t> </a:t>
            </a:r>
            <a:r>
              <a:rPr spc="-5" dirty="0">
                <a:cs typeface="Arial Black"/>
              </a:rPr>
              <a:t>what</a:t>
            </a:r>
            <a:r>
              <a:rPr spc="-25" dirty="0">
                <a:cs typeface="Arial Black"/>
              </a:rPr>
              <a:t> </a:t>
            </a:r>
            <a:r>
              <a:rPr spc="-15" dirty="0">
                <a:cs typeface="Arial Black"/>
              </a:rPr>
              <a:t>makes</a:t>
            </a:r>
            <a:r>
              <a:rPr spc="-40" dirty="0">
                <a:cs typeface="Arial Black"/>
              </a:rPr>
              <a:t> </a:t>
            </a:r>
            <a:r>
              <a:rPr dirty="0">
                <a:cs typeface="Arial Black"/>
              </a:rPr>
              <a:t>an</a:t>
            </a:r>
            <a:r>
              <a:rPr spc="-40" dirty="0">
                <a:cs typeface="Arial Black"/>
              </a:rPr>
              <a:t> </a:t>
            </a:r>
            <a:r>
              <a:rPr spc="5" dirty="0">
                <a:cs typeface="Arial Black"/>
              </a:rPr>
              <a:t>anomaly</a:t>
            </a:r>
            <a:r>
              <a:rPr spc="-40" dirty="0">
                <a:cs typeface="Arial Black"/>
              </a:rPr>
              <a:t> </a:t>
            </a:r>
            <a:r>
              <a:rPr spc="5" dirty="0">
                <a:cs typeface="Arial Black"/>
              </a:rPr>
              <a:t>different </a:t>
            </a:r>
            <a:r>
              <a:rPr spc="-785" dirty="0">
                <a:cs typeface="Arial Black"/>
              </a:rPr>
              <a:t> </a:t>
            </a:r>
            <a:endParaRPr lang="it-IT" spc="-785" dirty="0"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53000" y="4046425"/>
            <a:ext cx="1944370" cy="1232535"/>
            <a:chOff x="4889753" y="4561332"/>
            <a:chExt cx="1944370" cy="1232535"/>
          </a:xfrm>
        </p:grpSpPr>
        <p:sp>
          <p:nvSpPr>
            <p:cNvPr id="5" name="object 5"/>
            <p:cNvSpPr/>
            <p:nvPr/>
          </p:nvSpPr>
          <p:spPr>
            <a:xfrm>
              <a:off x="4908803" y="4561332"/>
              <a:ext cx="1925320" cy="1122680"/>
            </a:xfrm>
            <a:custGeom>
              <a:avLst/>
              <a:gdLst/>
              <a:ahLst/>
              <a:cxnLst/>
              <a:rect l="l" t="t" r="r" b="b"/>
              <a:pathLst>
                <a:path w="1925320" h="1122679">
                  <a:moveTo>
                    <a:pt x="0" y="1121664"/>
                  </a:moveTo>
                  <a:lnTo>
                    <a:pt x="26221" y="1062192"/>
                  </a:lnTo>
                  <a:lnTo>
                    <a:pt x="52380" y="1003385"/>
                  </a:lnTo>
                  <a:lnTo>
                    <a:pt x="78411" y="945908"/>
                  </a:lnTo>
                  <a:lnTo>
                    <a:pt x="104247" y="890425"/>
                  </a:lnTo>
                  <a:lnTo>
                    <a:pt x="129820" y="837603"/>
                  </a:lnTo>
                  <a:lnTo>
                    <a:pt x="155066" y="788104"/>
                  </a:lnTo>
                  <a:lnTo>
                    <a:pt x="179916" y="742595"/>
                  </a:lnTo>
                  <a:lnTo>
                    <a:pt x="204304" y="701740"/>
                  </a:lnTo>
                  <a:lnTo>
                    <a:pt x="228165" y="666204"/>
                  </a:lnTo>
                  <a:lnTo>
                    <a:pt x="274034" y="613749"/>
                  </a:lnTo>
                  <a:lnTo>
                    <a:pt x="316992" y="590550"/>
                  </a:lnTo>
                  <a:lnTo>
                    <a:pt x="336945" y="595686"/>
                  </a:lnTo>
                  <a:lnTo>
                    <a:pt x="373102" y="648827"/>
                  </a:lnTo>
                  <a:lnTo>
                    <a:pt x="389756" y="691148"/>
                  </a:lnTo>
                  <a:lnTo>
                    <a:pt x="405763" y="740182"/>
                  </a:lnTo>
                  <a:lnTo>
                    <a:pt x="421348" y="793087"/>
                  </a:lnTo>
                  <a:lnTo>
                    <a:pt x="436737" y="847022"/>
                  </a:lnTo>
                  <a:lnTo>
                    <a:pt x="452155" y="899145"/>
                  </a:lnTo>
                  <a:lnTo>
                    <a:pt x="467828" y="946614"/>
                  </a:lnTo>
                  <a:lnTo>
                    <a:pt x="483983" y="986589"/>
                  </a:lnTo>
                  <a:lnTo>
                    <a:pt x="518638" y="1032689"/>
                  </a:lnTo>
                  <a:lnTo>
                    <a:pt x="537591" y="1033132"/>
                  </a:lnTo>
                  <a:lnTo>
                    <a:pt x="553984" y="1019723"/>
                  </a:lnTo>
                  <a:lnTo>
                    <a:pt x="589158" y="959197"/>
                  </a:lnTo>
                  <a:lnTo>
                    <a:pt x="607675" y="915537"/>
                  </a:lnTo>
                  <a:lnTo>
                    <a:pt x="626637" y="865252"/>
                  </a:lnTo>
                  <a:lnTo>
                    <a:pt x="645912" y="810069"/>
                  </a:lnTo>
                  <a:lnTo>
                    <a:pt x="665370" y="751717"/>
                  </a:lnTo>
                  <a:lnTo>
                    <a:pt x="684879" y="691926"/>
                  </a:lnTo>
                  <a:lnTo>
                    <a:pt x="704307" y="632423"/>
                  </a:lnTo>
                  <a:lnTo>
                    <a:pt x="723524" y="574937"/>
                  </a:lnTo>
                  <a:lnTo>
                    <a:pt x="742398" y="521197"/>
                  </a:lnTo>
                  <a:lnTo>
                    <a:pt x="760797" y="472931"/>
                  </a:lnTo>
                  <a:lnTo>
                    <a:pt x="778591" y="431869"/>
                  </a:lnTo>
                  <a:lnTo>
                    <a:pt x="811835" y="378269"/>
                  </a:lnTo>
                  <a:lnTo>
                    <a:pt x="827024" y="369189"/>
                  </a:lnTo>
                  <a:lnTo>
                    <a:pt x="842028" y="374623"/>
                  </a:lnTo>
                  <a:lnTo>
                    <a:pt x="868813" y="426311"/>
                  </a:lnTo>
                  <a:lnTo>
                    <a:pt x="880912" y="468183"/>
                  </a:lnTo>
                  <a:lnTo>
                    <a:pt x="892363" y="517821"/>
                  </a:lnTo>
                  <a:lnTo>
                    <a:pt x="903323" y="573033"/>
                  </a:lnTo>
                  <a:lnTo>
                    <a:pt x="913953" y="631628"/>
                  </a:lnTo>
                  <a:lnTo>
                    <a:pt x="924412" y="691418"/>
                  </a:lnTo>
                  <a:lnTo>
                    <a:pt x="934859" y="750210"/>
                  </a:lnTo>
                  <a:lnTo>
                    <a:pt x="945453" y="805815"/>
                  </a:lnTo>
                  <a:lnTo>
                    <a:pt x="956355" y="856041"/>
                  </a:lnTo>
                  <a:lnTo>
                    <a:pt x="967723" y="898699"/>
                  </a:lnTo>
                  <a:lnTo>
                    <a:pt x="992497" y="952548"/>
                  </a:lnTo>
                  <a:lnTo>
                    <a:pt x="1006221" y="959358"/>
                  </a:lnTo>
                  <a:lnTo>
                    <a:pt x="1021166" y="950783"/>
                  </a:lnTo>
                  <a:lnTo>
                    <a:pt x="1054535" y="894427"/>
                  </a:lnTo>
                  <a:lnTo>
                    <a:pt x="1072494" y="850841"/>
                  </a:lnTo>
                  <a:lnTo>
                    <a:pt x="1090991" y="799780"/>
                  </a:lnTo>
                  <a:lnTo>
                    <a:pt x="1109794" y="743342"/>
                  </a:lnTo>
                  <a:lnTo>
                    <a:pt x="1128670" y="683625"/>
                  </a:lnTo>
                  <a:lnTo>
                    <a:pt x="1147386" y="622727"/>
                  </a:lnTo>
                  <a:lnTo>
                    <a:pt x="1165710" y="562746"/>
                  </a:lnTo>
                  <a:lnTo>
                    <a:pt x="1183409" y="505779"/>
                  </a:lnTo>
                  <a:lnTo>
                    <a:pt x="1200250" y="453926"/>
                  </a:lnTo>
                  <a:lnTo>
                    <a:pt x="1216000" y="409283"/>
                  </a:lnTo>
                  <a:lnTo>
                    <a:pt x="1230427" y="373949"/>
                  </a:lnTo>
                  <a:lnTo>
                    <a:pt x="1254379" y="339598"/>
                  </a:lnTo>
                  <a:lnTo>
                    <a:pt x="1265817" y="346909"/>
                  </a:lnTo>
                  <a:lnTo>
                    <a:pt x="1282368" y="416050"/>
                  </a:lnTo>
                  <a:lnTo>
                    <a:pt x="1288057" y="470243"/>
                  </a:lnTo>
                  <a:lnTo>
                    <a:pt x="1292405" y="532428"/>
                  </a:lnTo>
                  <a:lnTo>
                    <a:pt x="1295701" y="598789"/>
                  </a:lnTo>
                  <a:lnTo>
                    <a:pt x="1298232" y="665506"/>
                  </a:lnTo>
                  <a:lnTo>
                    <a:pt x="1300287" y="728763"/>
                  </a:lnTo>
                  <a:lnTo>
                    <a:pt x="1302152" y="784742"/>
                  </a:lnTo>
                  <a:lnTo>
                    <a:pt x="1304117" y="829626"/>
                  </a:lnTo>
                  <a:lnTo>
                    <a:pt x="1306469" y="859598"/>
                  </a:lnTo>
                  <a:lnTo>
                    <a:pt x="1309497" y="870839"/>
                  </a:lnTo>
                  <a:lnTo>
                    <a:pt x="1313001" y="861683"/>
                  </a:lnTo>
                  <a:lnTo>
                    <a:pt x="1318664" y="794363"/>
                  </a:lnTo>
                  <a:lnTo>
                    <a:pt x="1321009" y="742783"/>
                  </a:lnTo>
                  <a:lnTo>
                    <a:pt x="1323154" y="683646"/>
                  </a:lnTo>
                  <a:lnTo>
                    <a:pt x="1325193" y="620242"/>
                  </a:lnTo>
                  <a:lnTo>
                    <a:pt x="1327218" y="555865"/>
                  </a:lnTo>
                  <a:lnTo>
                    <a:pt x="1329324" y="493806"/>
                  </a:lnTo>
                  <a:lnTo>
                    <a:pt x="1331603" y="437357"/>
                  </a:lnTo>
                  <a:lnTo>
                    <a:pt x="1334149" y="389810"/>
                  </a:lnTo>
                  <a:lnTo>
                    <a:pt x="1337056" y="354457"/>
                  </a:lnTo>
                  <a:lnTo>
                    <a:pt x="1340740" y="303566"/>
                  </a:lnTo>
                  <a:lnTo>
                    <a:pt x="1342145" y="258228"/>
                  </a:lnTo>
                  <a:lnTo>
                    <a:pt x="1343945" y="224377"/>
                  </a:lnTo>
                  <a:lnTo>
                    <a:pt x="1348815" y="207946"/>
                  </a:lnTo>
                  <a:lnTo>
                    <a:pt x="1359427" y="214868"/>
                  </a:lnTo>
                  <a:lnTo>
                    <a:pt x="1378458" y="251079"/>
                  </a:lnTo>
                  <a:lnTo>
                    <a:pt x="1401611" y="312348"/>
                  </a:lnTo>
                  <a:lnTo>
                    <a:pt x="1415725" y="355211"/>
                  </a:lnTo>
                  <a:lnTo>
                    <a:pt x="1431223" y="404460"/>
                  </a:lnTo>
                  <a:lnTo>
                    <a:pt x="1447870" y="458771"/>
                  </a:lnTo>
                  <a:lnTo>
                    <a:pt x="1465435" y="516817"/>
                  </a:lnTo>
                  <a:lnTo>
                    <a:pt x="1483686" y="577276"/>
                  </a:lnTo>
                  <a:lnTo>
                    <a:pt x="1502390" y="638822"/>
                  </a:lnTo>
                  <a:lnTo>
                    <a:pt x="1521314" y="700131"/>
                  </a:lnTo>
                  <a:lnTo>
                    <a:pt x="1540227" y="759878"/>
                  </a:lnTo>
                  <a:lnTo>
                    <a:pt x="1558897" y="816738"/>
                  </a:lnTo>
                  <a:lnTo>
                    <a:pt x="1577090" y="869388"/>
                  </a:lnTo>
                  <a:lnTo>
                    <a:pt x="1594574" y="916501"/>
                  </a:lnTo>
                  <a:lnTo>
                    <a:pt x="1611118" y="956754"/>
                  </a:lnTo>
                  <a:lnTo>
                    <a:pt x="1663762" y="1042191"/>
                  </a:lnTo>
                  <a:lnTo>
                    <a:pt x="1701033" y="1069733"/>
                  </a:lnTo>
                  <a:lnTo>
                    <a:pt x="1736772" y="1079238"/>
                  </a:lnTo>
                  <a:lnTo>
                    <a:pt x="1769453" y="1078492"/>
                  </a:lnTo>
                  <a:lnTo>
                    <a:pt x="1797548" y="1075285"/>
                  </a:lnTo>
                  <a:lnTo>
                    <a:pt x="1819528" y="1077404"/>
                  </a:lnTo>
                  <a:lnTo>
                    <a:pt x="1839962" y="1084660"/>
                  </a:lnTo>
                  <a:lnTo>
                    <a:pt x="1848786" y="1085696"/>
                  </a:lnTo>
                  <a:lnTo>
                    <a:pt x="1849872" y="1082585"/>
                  </a:lnTo>
                  <a:lnTo>
                    <a:pt x="1847088" y="1077404"/>
                  </a:lnTo>
                </a:path>
                <a:path w="1925320" h="1122679">
                  <a:moveTo>
                    <a:pt x="0" y="0"/>
                  </a:moveTo>
                  <a:lnTo>
                    <a:pt x="0" y="1122565"/>
                  </a:lnTo>
                </a:path>
                <a:path w="1925320" h="1122679">
                  <a:moveTo>
                    <a:pt x="0" y="1121664"/>
                  </a:moveTo>
                  <a:lnTo>
                    <a:pt x="1924812" y="112166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26379" y="5423916"/>
              <a:ext cx="241300" cy="350520"/>
            </a:xfrm>
            <a:custGeom>
              <a:avLst/>
              <a:gdLst/>
              <a:ahLst/>
              <a:cxnLst/>
              <a:rect l="l" t="t" r="r" b="b"/>
              <a:pathLst>
                <a:path w="241300" h="350520">
                  <a:moveTo>
                    <a:pt x="0" y="175260"/>
                  </a:moveTo>
                  <a:lnTo>
                    <a:pt x="6132" y="119871"/>
                  </a:lnTo>
                  <a:lnTo>
                    <a:pt x="23213" y="71762"/>
                  </a:lnTo>
                  <a:lnTo>
                    <a:pt x="49267" y="33820"/>
                  </a:lnTo>
                  <a:lnTo>
                    <a:pt x="82320" y="8936"/>
                  </a:lnTo>
                  <a:lnTo>
                    <a:pt x="120396" y="0"/>
                  </a:lnTo>
                  <a:lnTo>
                    <a:pt x="158471" y="8936"/>
                  </a:lnTo>
                  <a:lnTo>
                    <a:pt x="191524" y="33820"/>
                  </a:lnTo>
                  <a:lnTo>
                    <a:pt x="217578" y="71762"/>
                  </a:lnTo>
                  <a:lnTo>
                    <a:pt x="234659" y="119871"/>
                  </a:lnTo>
                  <a:lnTo>
                    <a:pt x="240792" y="175260"/>
                  </a:lnTo>
                  <a:lnTo>
                    <a:pt x="234659" y="230658"/>
                  </a:lnTo>
                  <a:lnTo>
                    <a:pt x="217578" y="278768"/>
                  </a:lnTo>
                  <a:lnTo>
                    <a:pt x="191524" y="316706"/>
                  </a:lnTo>
                  <a:lnTo>
                    <a:pt x="158471" y="341585"/>
                  </a:lnTo>
                  <a:lnTo>
                    <a:pt x="120396" y="350520"/>
                  </a:lnTo>
                  <a:lnTo>
                    <a:pt x="82320" y="341585"/>
                  </a:lnTo>
                  <a:lnTo>
                    <a:pt x="49267" y="316706"/>
                  </a:lnTo>
                  <a:lnTo>
                    <a:pt x="23213" y="278768"/>
                  </a:lnTo>
                  <a:lnTo>
                    <a:pt x="6132" y="230658"/>
                  </a:lnTo>
                  <a:lnTo>
                    <a:pt x="0" y="175260"/>
                  </a:lnTo>
                  <a:close/>
                </a:path>
              </a:pathLst>
            </a:custGeom>
            <a:ln w="38099">
              <a:solidFill>
                <a:srgbClr val="92D0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03619" y="5274564"/>
              <a:ext cx="241300" cy="350520"/>
            </a:xfrm>
            <a:custGeom>
              <a:avLst/>
              <a:gdLst/>
              <a:ahLst/>
              <a:cxnLst/>
              <a:rect l="l" t="t" r="r" b="b"/>
              <a:pathLst>
                <a:path w="241300" h="350520">
                  <a:moveTo>
                    <a:pt x="0" y="175260"/>
                  </a:moveTo>
                  <a:lnTo>
                    <a:pt x="6132" y="119871"/>
                  </a:lnTo>
                  <a:lnTo>
                    <a:pt x="23213" y="71762"/>
                  </a:lnTo>
                  <a:lnTo>
                    <a:pt x="49267" y="33820"/>
                  </a:lnTo>
                  <a:lnTo>
                    <a:pt x="82320" y="8936"/>
                  </a:lnTo>
                  <a:lnTo>
                    <a:pt x="120395" y="0"/>
                  </a:lnTo>
                  <a:lnTo>
                    <a:pt x="158471" y="8936"/>
                  </a:lnTo>
                  <a:lnTo>
                    <a:pt x="191524" y="33820"/>
                  </a:lnTo>
                  <a:lnTo>
                    <a:pt x="217578" y="71762"/>
                  </a:lnTo>
                  <a:lnTo>
                    <a:pt x="234659" y="119871"/>
                  </a:lnTo>
                  <a:lnTo>
                    <a:pt x="240791" y="175260"/>
                  </a:lnTo>
                  <a:lnTo>
                    <a:pt x="234659" y="230648"/>
                  </a:lnTo>
                  <a:lnTo>
                    <a:pt x="217578" y="278757"/>
                  </a:lnTo>
                  <a:lnTo>
                    <a:pt x="191524" y="316699"/>
                  </a:lnTo>
                  <a:lnTo>
                    <a:pt x="158471" y="341583"/>
                  </a:lnTo>
                  <a:lnTo>
                    <a:pt x="120395" y="350520"/>
                  </a:lnTo>
                  <a:lnTo>
                    <a:pt x="82320" y="341583"/>
                  </a:lnTo>
                  <a:lnTo>
                    <a:pt x="49267" y="316699"/>
                  </a:lnTo>
                  <a:lnTo>
                    <a:pt x="23213" y="278757"/>
                  </a:lnTo>
                  <a:lnTo>
                    <a:pt x="6132" y="230648"/>
                  </a:lnTo>
                  <a:lnTo>
                    <a:pt x="0" y="17526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49520" y="5223257"/>
            <a:ext cx="2094864" cy="5130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95"/>
              </a:spcBef>
              <a:tabLst>
                <a:tab pos="1044575" algn="l"/>
              </a:tabLst>
            </a:pPr>
            <a:r>
              <a:rPr sz="1200" spc="-10" dirty="0">
                <a:latin typeface="Calibri"/>
                <a:cs typeface="Calibri"/>
              </a:rPr>
              <a:t>Normal	Outlier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spc="-5" dirty="0">
                <a:latin typeface="Calibri"/>
                <a:cs typeface="Calibri"/>
              </a:rPr>
              <a:t>Conditional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anomalies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9091" y="3967177"/>
            <a:ext cx="1141180" cy="9509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264906" y="5430928"/>
            <a:ext cx="1608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Group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anomalies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60506" y="5023187"/>
            <a:ext cx="2412173" cy="4393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4447" y="4054045"/>
            <a:ext cx="2136648" cy="134125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74926" y="5430928"/>
            <a:ext cx="1508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Point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anomalies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45622" y="6349213"/>
            <a:ext cx="2856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Image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source: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Gupta </a:t>
            </a:r>
            <a:r>
              <a:rPr sz="1200" dirty="0">
                <a:latin typeface="Calibri"/>
                <a:cs typeface="Calibri"/>
              </a:rPr>
              <a:t>et</a:t>
            </a:r>
            <a:r>
              <a:rPr sz="1200" spc="-5" dirty="0">
                <a:latin typeface="Calibri"/>
                <a:cs typeface="Calibri"/>
              </a:rPr>
              <a:t> al.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CIKM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Tutorial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2013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32A21220-C4A6-8827-FCC9-E4922F8C1F4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60566"/>
            <a:ext cx="974534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Taxonomy:</a:t>
            </a:r>
            <a:r>
              <a:rPr spc="85" dirty="0"/>
              <a:t> </a:t>
            </a:r>
            <a:r>
              <a:rPr spc="-10" dirty="0"/>
              <a:t>the</a:t>
            </a:r>
            <a:r>
              <a:rPr spc="-5" dirty="0"/>
              <a:t> </a:t>
            </a:r>
            <a:r>
              <a:rPr spc="-10" dirty="0"/>
              <a:t>modeling</a:t>
            </a:r>
            <a:r>
              <a:rPr spc="45" dirty="0"/>
              <a:t> </a:t>
            </a:r>
            <a:r>
              <a:rPr spc="-10" dirty="0"/>
              <a:t>perspective</a:t>
            </a:r>
            <a:endParaRPr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199" y="1326417"/>
            <a:ext cx="8711734" cy="469294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624813" y="4276029"/>
            <a:ext cx="487449" cy="300328"/>
          </a:xfrm>
          <a:custGeom>
            <a:avLst/>
            <a:gdLst/>
            <a:ahLst/>
            <a:cxnLst/>
            <a:rect l="l" t="t" r="r" b="b"/>
            <a:pathLst>
              <a:path w="500379" h="350520">
                <a:moveTo>
                  <a:pt x="175259" y="0"/>
                </a:moveTo>
                <a:lnTo>
                  <a:pt x="0" y="175259"/>
                </a:lnTo>
                <a:lnTo>
                  <a:pt x="175259" y="350519"/>
                </a:lnTo>
                <a:lnTo>
                  <a:pt x="175259" y="262889"/>
                </a:lnTo>
                <a:lnTo>
                  <a:pt x="499872" y="262889"/>
                </a:lnTo>
                <a:lnTo>
                  <a:pt x="499872" y="87629"/>
                </a:lnTo>
                <a:lnTo>
                  <a:pt x="175259" y="87629"/>
                </a:lnTo>
                <a:lnTo>
                  <a:pt x="175259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945824" y="1327724"/>
            <a:ext cx="6627579" cy="1951042"/>
          </a:xfrm>
          <a:custGeom>
            <a:avLst/>
            <a:gdLst/>
            <a:ahLst/>
            <a:cxnLst/>
            <a:rect l="l" t="t" r="r" b="b"/>
            <a:pathLst>
              <a:path w="6803390" h="2277110">
                <a:moveTo>
                  <a:pt x="0" y="765048"/>
                </a:moveTo>
                <a:lnTo>
                  <a:pt x="2289048" y="765048"/>
                </a:lnTo>
                <a:lnTo>
                  <a:pt x="2289048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  <a:path w="6803390" h="2277110">
                <a:moveTo>
                  <a:pt x="4706112" y="2276856"/>
                </a:moveTo>
                <a:lnTo>
                  <a:pt x="6803136" y="2276856"/>
                </a:lnTo>
                <a:lnTo>
                  <a:pt x="6803136" y="216407"/>
                </a:lnTo>
                <a:lnTo>
                  <a:pt x="4706112" y="216407"/>
                </a:lnTo>
                <a:lnTo>
                  <a:pt x="4706112" y="2276856"/>
                </a:lnTo>
                <a:close/>
              </a:path>
            </a:pathLst>
          </a:custGeom>
          <a:ln w="38100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47522" y="2420492"/>
            <a:ext cx="209550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Three high-level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categories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 and </a:t>
            </a:r>
            <a:r>
              <a:rPr sz="2400" b="1" dirty="0">
                <a:latin typeface="Calibri"/>
                <a:cs typeface="Calibri"/>
              </a:rPr>
              <a:t>11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fine-grained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subcategories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14716715-C9A7-1400-50E8-F56218AADAD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415977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15531"/>
            <a:ext cx="611378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Cluster-based</a:t>
            </a:r>
            <a:r>
              <a:rPr spc="20" dirty="0"/>
              <a:t> </a:t>
            </a:r>
            <a:r>
              <a:rPr dirty="0"/>
              <a:t>measure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2096516"/>
            <a:ext cx="10635615" cy="1012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105"/>
              </a:spcBef>
            </a:pPr>
            <a:r>
              <a:rPr b="1" spc="10" dirty="0">
                <a:cs typeface="Arial Black"/>
              </a:rPr>
              <a:t>Learning</a:t>
            </a:r>
            <a:r>
              <a:rPr b="1" spc="-50" dirty="0">
                <a:cs typeface="Arial Black"/>
              </a:rPr>
              <a:t> </a:t>
            </a:r>
            <a:r>
              <a:rPr b="1" dirty="0">
                <a:cs typeface="Arial Black"/>
              </a:rPr>
              <a:t>representations</a:t>
            </a:r>
            <a:r>
              <a:rPr b="1" spc="5" dirty="0">
                <a:cs typeface="Arial Black"/>
              </a:rPr>
              <a:t> so</a:t>
            </a:r>
            <a:r>
              <a:rPr b="1" spc="-5" dirty="0">
                <a:cs typeface="Arial Black"/>
              </a:rPr>
              <a:t> </a:t>
            </a:r>
            <a:r>
              <a:rPr b="1" spc="-15" dirty="0">
                <a:cs typeface="Arial Black"/>
              </a:rPr>
              <a:t>that</a:t>
            </a:r>
            <a:r>
              <a:rPr b="1" spc="-5" dirty="0">
                <a:cs typeface="Arial Black"/>
              </a:rPr>
              <a:t> </a:t>
            </a:r>
            <a:r>
              <a:rPr b="1" dirty="0">
                <a:cs typeface="Arial Black"/>
              </a:rPr>
              <a:t>anomalies</a:t>
            </a:r>
            <a:r>
              <a:rPr b="1" spc="-20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are</a:t>
            </a:r>
            <a:r>
              <a:rPr b="1" spc="-20" dirty="0">
                <a:cs typeface="Arial Black"/>
              </a:rPr>
              <a:t> </a:t>
            </a:r>
            <a:r>
              <a:rPr b="1" spc="10" dirty="0">
                <a:cs typeface="Arial Black"/>
              </a:rPr>
              <a:t>clearly</a:t>
            </a:r>
            <a:r>
              <a:rPr b="1" spc="-45" dirty="0">
                <a:cs typeface="Arial Black"/>
              </a:rPr>
              <a:t> </a:t>
            </a:r>
            <a:r>
              <a:rPr b="1" spc="-15" dirty="0">
                <a:cs typeface="Arial Black"/>
              </a:rPr>
              <a:t>deviated</a:t>
            </a:r>
            <a:r>
              <a:rPr b="1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from</a:t>
            </a:r>
            <a:endParaRPr b="1" dirty="0">
              <a:cs typeface="Arial Black"/>
            </a:endParaRPr>
          </a:p>
          <a:p>
            <a:pPr marL="12700">
              <a:lnSpc>
                <a:spcPts val="2510"/>
              </a:lnSpc>
            </a:pPr>
            <a:r>
              <a:rPr b="1" dirty="0">
                <a:cs typeface="Arial Black"/>
              </a:rPr>
              <a:t>the</a:t>
            </a:r>
            <a:r>
              <a:rPr b="1" spc="-25" dirty="0">
                <a:cs typeface="Arial Black"/>
              </a:rPr>
              <a:t> </a:t>
            </a:r>
            <a:r>
              <a:rPr b="1" dirty="0">
                <a:cs typeface="Arial Black"/>
              </a:rPr>
              <a:t>clusters</a:t>
            </a:r>
            <a:r>
              <a:rPr b="1" spc="-15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in</a:t>
            </a:r>
            <a:r>
              <a:rPr b="1" dirty="0">
                <a:cs typeface="Arial Black"/>
              </a:rPr>
              <a:t> the</a:t>
            </a:r>
            <a:r>
              <a:rPr b="1" spc="-25" dirty="0">
                <a:cs typeface="Arial Black"/>
              </a:rPr>
              <a:t> </a:t>
            </a:r>
            <a:r>
              <a:rPr b="1" spc="10" dirty="0">
                <a:cs typeface="Arial Black"/>
              </a:rPr>
              <a:t>newly</a:t>
            </a:r>
            <a:r>
              <a:rPr b="1" spc="-40" dirty="0">
                <a:cs typeface="Arial Black"/>
              </a:rPr>
              <a:t> </a:t>
            </a:r>
            <a:r>
              <a:rPr b="1" spc="10" dirty="0">
                <a:cs typeface="Arial Black"/>
              </a:rPr>
              <a:t>learned</a:t>
            </a:r>
            <a:r>
              <a:rPr b="1" spc="-20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representation</a:t>
            </a:r>
            <a:r>
              <a:rPr b="1" spc="-25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space</a:t>
            </a:r>
            <a:endParaRPr b="1" dirty="0">
              <a:cs typeface="Arial Black"/>
            </a:endParaRPr>
          </a:p>
          <a:p>
            <a:pPr marL="189230" indent="-174625">
              <a:lnSpc>
                <a:spcPct val="100000"/>
              </a:lnSpc>
              <a:spcBef>
                <a:spcPts val="47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b="1" spc="5" dirty="0">
                <a:solidFill>
                  <a:srgbClr val="800000"/>
                </a:solidFill>
                <a:cs typeface="Cambria"/>
              </a:rPr>
              <a:t>Assumption</a:t>
            </a:r>
            <a:r>
              <a:rPr spc="5" dirty="0">
                <a:solidFill>
                  <a:srgbClr val="404040"/>
                </a:solidFill>
                <a:cs typeface="Cambria"/>
              </a:rPr>
              <a:t>:</a:t>
            </a:r>
            <a:r>
              <a:rPr spc="135" dirty="0">
                <a:solidFill>
                  <a:srgbClr val="404040"/>
                </a:solidFill>
                <a:cs typeface="Cambria"/>
              </a:rPr>
              <a:t> </a:t>
            </a:r>
            <a:r>
              <a:rPr spc="70" dirty="0">
                <a:solidFill>
                  <a:srgbClr val="404040"/>
                </a:solidFill>
                <a:cs typeface="Cambria"/>
              </a:rPr>
              <a:t>Normal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instances</a:t>
            </a:r>
            <a:r>
              <a:rPr spc="45" dirty="0">
                <a:solidFill>
                  <a:srgbClr val="404040"/>
                </a:solidFill>
                <a:cs typeface="Cambria"/>
              </a:rPr>
              <a:t> have </a:t>
            </a:r>
            <a:r>
              <a:rPr dirty="0">
                <a:solidFill>
                  <a:srgbClr val="404040"/>
                </a:solidFill>
                <a:cs typeface="Cambria"/>
              </a:rPr>
              <a:t>stronger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adherence</a:t>
            </a:r>
            <a:r>
              <a:rPr spc="4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to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clusters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than</a:t>
            </a:r>
            <a:r>
              <a:rPr spc="3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anomalies</a:t>
            </a:r>
            <a:endParaRPr dirty="0"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457036"/>
            <a:ext cx="7508875" cy="10464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spc="10" dirty="0">
                <a:cs typeface="Arial Black"/>
              </a:rPr>
              <a:t>The</a:t>
            </a:r>
            <a:r>
              <a:rPr b="1" spc="-15" dirty="0">
                <a:cs typeface="Arial Black"/>
              </a:rPr>
              <a:t> </a:t>
            </a:r>
            <a:r>
              <a:rPr b="1" dirty="0">
                <a:cs typeface="Arial Black"/>
              </a:rPr>
              <a:t>general</a:t>
            </a:r>
            <a:r>
              <a:rPr b="1" spc="-15" dirty="0">
                <a:cs typeface="Arial Black"/>
              </a:rPr>
              <a:t> </a:t>
            </a:r>
            <a:r>
              <a:rPr b="1" spc="5" dirty="0">
                <a:cs typeface="Arial Black"/>
              </a:rPr>
              <a:t>framework</a:t>
            </a:r>
            <a:endParaRPr b="1" dirty="0">
              <a:cs typeface="Arial Black"/>
            </a:endParaRPr>
          </a:p>
          <a:p>
            <a:pPr marL="15240">
              <a:lnSpc>
                <a:spcPct val="100000"/>
              </a:lnSpc>
              <a:spcBef>
                <a:spcPts val="490"/>
              </a:spcBef>
              <a:tabLst>
                <a:tab pos="472440" algn="l"/>
              </a:tabLst>
            </a:pPr>
            <a:r>
              <a:rPr spc="-5" dirty="0">
                <a:solidFill>
                  <a:srgbClr val="D30000"/>
                </a:solidFill>
                <a:cs typeface="Cambria"/>
              </a:rPr>
              <a:t>1.	</a:t>
            </a:r>
            <a:r>
              <a:rPr spc="45" dirty="0">
                <a:solidFill>
                  <a:srgbClr val="404040"/>
                </a:solidFill>
                <a:cs typeface="Cambria"/>
              </a:rPr>
              <a:t>Devise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a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feature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60" dirty="0">
                <a:solidFill>
                  <a:srgbClr val="404040"/>
                </a:solidFill>
                <a:cs typeface="Cambria"/>
              </a:rPr>
              <a:t>mapping </a:t>
            </a:r>
            <a:r>
              <a:rPr spc="30" dirty="0">
                <a:solidFill>
                  <a:srgbClr val="404040"/>
                </a:solidFill>
                <a:cs typeface="Cambria"/>
              </a:rPr>
              <a:t>function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 Math"/>
              </a:rPr>
              <a:t>𝜙</a:t>
            </a:r>
            <a:r>
              <a:rPr spc="110" dirty="0">
                <a:solidFill>
                  <a:srgbClr val="404040"/>
                </a:solidFill>
                <a:cs typeface="Cambria Math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that</a:t>
            </a:r>
            <a:r>
              <a:rPr spc="45" dirty="0">
                <a:solidFill>
                  <a:srgbClr val="404040"/>
                </a:solidFill>
                <a:cs typeface="Cambria"/>
              </a:rPr>
              <a:t> maps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original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30" dirty="0">
                <a:solidFill>
                  <a:srgbClr val="404040"/>
                </a:solidFill>
                <a:cs typeface="Cambria"/>
              </a:rPr>
              <a:t>data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onto</a:t>
            </a:r>
            <a:endParaRPr dirty="0">
              <a:cs typeface="Cambria"/>
            </a:endParaRPr>
          </a:p>
          <a:p>
            <a:pPr marL="15240">
              <a:lnSpc>
                <a:spcPct val="100000"/>
              </a:lnSpc>
              <a:spcBef>
                <a:spcPts val="459"/>
              </a:spcBef>
            </a:pPr>
            <a:r>
              <a:rPr spc="20" dirty="0">
                <a:solidFill>
                  <a:srgbClr val="404040"/>
                </a:solidFill>
                <a:cs typeface="Cambria"/>
              </a:rPr>
              <a:t>a</a:t>
            </a:r>
            <a:r>
              <a:rPr spc="25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new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representation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space</a:t>
            </a:r>
            <a:endParaRPr dirty="0"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590" y="4568023"/>
            <a:ext cx="8414385" cy="72199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60"/>
              </a:spcBef>
              <a:buClr>
                <a:srgbClr val="D30000"/>
              </a:buClr>
              <a:buAutoNum type="arabicPeriod" startAt="2"/>
              <a:tabLst>
                <a:tab pos="469265" algn="l"/>
                <a:tab pos="469900" algn="l"/>
              </a:tabLst>
            </a:pPr>
            <a:r>
              <a:rPr spc="60" dirty="0">
                <a:solidFill>
                  <a:srgbClr val="404040"/>
                </a:solidFill>
                <a:cs typeface="Cambria"/>
              </a:rPr>
              <a:t>Optimize</a:t>
            </a:r>
            <a:r>
              <a:rPr spc="3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the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feature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dirty="0">
                <a:solidFill>
                  <a:srgbClr val="404040"/>
                </a:solidFill>
                <a:cs typeface="Cambria"/>
              </a:rPr>
              <a:t>representations</a:t>
            </a:r>
            <a:r>
              <a:rPr spc="60" dirty="0">
                <a:solidFill>
                  <a:srgbClr val="404040"/>
                </a:solidFill>
                <a:cs typeface="Cambria"/>
              </a:rPr>
              <a:t> </a:t>
            </a:r>
            <a:r>
              <a:rPr spc="50" dirty="0">
                <a:solidFill>
                  <a:srgbClr val="404040"/>
                </a:solidFill>
                <a:cs typeface="Cambria"/>
              </a:rPr>
              <a:t>using </a:t>
            </a:r>
            <a:r>
              <a:rPr spc="20" dirty="0">
                <a:solidFill>
                  <a:srgbClr val="404040"/>
                </a:solidFill>
                <a:cs typeface="Cambria"/>
              </a:rPr>
              <a:t>clustering-based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loss</a:t>
            </a:r>
            <a:endParaRPr dirty="0"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459"/>
              </a:spcBef>
              <a:buClr>
                <a:srgbClr val="D30000"/>
              </a:buClr>
              <a:buAutoNum type="arabicPeriod" startAt="2"/>
              <a:tabLst>
                <a:tab pos="469265" algn="l"/>
                <a:tab pos="469900" algn="l"/>
              </a:tabLst>
            </a:pPr>
            <a:r>
              <a:rPr sz="1900" spc="80" dirty="0">
                <a:solidFill>
                  <a:srgbClr val="404040"/>
                </a:solidFill>
                <a:latin typeface="Cambria"/>
                <a:cs typeface="Cambria"/>
              </a:rPr>
              <a:t>Anomaly</a:t>
            </a:r>
            <a:r>
              <a:rPr sz="1900"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900" spc="15" dirty="0">
                <a:solidFill>
                  <a:srgbClr val="404040"/>
                </a:solidFill>
                <a:latin typeface="Cambria"/>
                <a:cs typeface="Cambria"/>
              </a:rPr>
              <a:t>scoring</a:t>
            </a:r>
            <a:r>
              <a:rPr sz="1900"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900" spc="45" dirty="0">
                <a:solidFill>
                  <a:srgbClr val="404040"/>
                </a:solidFill>
                <a:latin typeface="Cambria"/>
                <a:cs typeface="Cambria"/>
              </a:rPr>
              <a:t>using</a:t>
            </a:r>
            <a:r>
              <a:rPr sz="1900"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900" spc="2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1900" spc="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900" spc="10" dirty="0">
                <a:solidFill>
                  <a:srgbClr val="404040"/>
                </a:solidFill>
                <a:latin typeface="Cambria"/>
                <a:cs typeface="Cambria"/>
              </a:rPr>
              <a:t>cluster-based</a:t>
            </a:r>
            <a:r>
              <a:rPr sz="1900" spc="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900" spc="45" dirty="0">
                <a:solidFill>
                  <a:srgbClr val="404040"/>
                </a:solidFill>
                <a:latin typeface="Cambria"/>
                <a:cs typeface="Cambria"/>
              </a:rPr>
              <a:t>anomaly</a:t>
            </a:r>
            <a:r>
              <a:rPr sz="1900" spc="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900" spc="15" dirty="0">
                <a:solidFill>
                  <a:srgbClr val="404040"/>
                </a:solidFill>
                <a:latin typeface="Cambria"/>
                <a:cs typeface="Cambria"/>
              </a:rPr>
              <a:t>measure</a:t>
            </a:r>
            <a:r>
              <a:rPr sz="1900" spc="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900" spc="30" dirty="0">
                <a:solidFill>
                  <a:srgbClr val="404040"/>
                </a:solidFill>
                <a:latin typeface="Cambria"/>
                <a:cs typeface="Cambria"/>
              </a:rPr>
              <a:t>in</a:t>
            </a:r>
            <a:r>
              <a:rPr sz="1900"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900"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900" spc="40" dirty="0">
                <a:solidFill>
                  <a:srgbClr val="404040"/>
                </a:solidFill>
                <a:latin typeface="Cambria"/>
                <a:cs typeface="Cambria"/>
              </a:rPr>
              <a:t>new </a:t>
            </a:r>
            <a:r>
              <a:rPr sz="1900" spc="10" dirty="0">
                <a:solidFill>
                  <a:srgbClr val="404040"/>
                </a:solidFill>
                <a:latin typeface="Cambria"/>
                <a:cs typeface="Cambria"/>
              </a:rPr>
              <a:t>space</a:t>
            </a:r>
            <a:endParaRPr sz="1900" dirty="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4493" y="3276777"/>
            <a:ext cx="2467761" cy="27721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27209" y="3312921"/>
            <a:ext cx="2350770" cy="4184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8419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459"/>
              </a:spcBef>
            </a:pPr>
            <a:r>
              <a:rPr sz="1800" spc="-10" dirty="0">
                <a:latin typeface="Calibri"/>
                <a:cs typeface="Calibri"/>
              </a:rPr>
              <a:t>Cluster-based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measure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38200"/>
            <a:ext cx="463232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Section </a:t>
            </a:r>
            <a:r>
              <a:rPr spc="20" dirty="0"/>
              <a:t>summary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2019716"/>
            <a:ext cx="5203190" cy="2538131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spc="5" dirty="0">
                <a:cs typeface="Arial Black"/>
              </a:rPr>
              <a:t>Pros</a:t>
            </a:r>
            <a:endParaRPr b="1" dirty="0">
              <a:cs typeface="Arial Black"/>
            </a:endParaRPr>
          </a:p>
          <a:p>
            <a:pPr marL="189230" marR="5080" indent="-173990">
              <a:lnSpc>
                <a:spcPct val="90000"/>
              </a:lnSpc>
              <a:spcBef>
                <a:spcPts val="71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25" dirty="0">
                <a:cs typeface="Cambria"/>
              </a:rPr>
              <a:t>Strong</a:t>
            </a:r>
            <a:r>
              <a:rPr spc="70" dirty="0">
                <a:cs typeface="Cambria"/>
              </a:rPr>
              <a:t> </a:t>
            </a:r>
            <a:r>
              <a:rPr spc="35" dirty="0">
                <a:cs typeface="Cambria"/>
              </a:rPr>
              <a:t>foundation</a:t>
            </a:r>
            <a:r>
              <a:rPr spc="70" dirty="0">
                <a:cs typeface="Cambria"/>
              </a:rPr>
              <a:t> </a:t>
            </a:r>
            <a:r>
              <a:rPr spc="35" dirty="0">
                <a:cs typeface="Cambria"/>
              </a:rPr>
              <a:t>from</a:t>
            </a:r>
            <a:r>
              <a:rPr spc="45" dirty="0">
                <a:cs typeface="Cambria"/>
              </a:rPr>
              <a:t> </a:t>
            </a:r>
            <a:r>
              <a:rPr spc="15" dirty="0">
                <a:cs typeface="Cambria"/>
              </a:rPr>
              <a:t>traditional</a:t>
            </a:r>
            <a:r>
              <a:rPr spc="75" dirty="0">
                <a:cs typeface="Cambria"/>
              </a:rPr>
              <a:t> </a:t>
            </a:r>
            <a:r>
              <a:rPr spc="45" dirty="0">
                <a:cs typeface="Cambria"/>
              </a:rPr>
              <a:t>anomaly </a:t>
            </a:r>
            <a:r>
              <a:rPr spc="50" dirty="0">
                <a:cs typeface="Cambria"/>
              </a:rPr>
              <a:t> </a:t>
            </a:r>
            <a:r>
              <a:rPr spc="10" dirty="0">
                <a:cs typeface="Cambria"/>
              </a:rPr>
              <a:t>measures</a:t>
            </a:r>
            <a:r>
              <a:rPr spc="80" dirty="0">
                <a:cs typeface="Cambria"/>
              </a:rPr>
              <a:t> </a:t>
            </a:r>
            <a:r>
              <a:rPr spc="15" dirty="0">
                <a:cs typeface="Cambria"/>
              </a:rPr>
              <a:t>(distance/one-class </a:t>
            </a:r>
            <a:r>
              <a:rPr spc="20" dirty="0">
                <a:cs typeface="Cambria"/>
              </a:rPr>
              <a:t> </a:t>
            </a:r>
            <a:r>
              <a:rPr spc="15" dirty="0">
                <a:cs typeface="Cambria"/>
              </a:rPr>
              <a:t>classification/cluster-based</a:t>
            </a:r>
            <a:r>
              <a:rPr spc="175" dirty="0">
                <a:cs typeface="Cambria"/>
              </a:rPr>
              <a:t> </a:t>
            </a:r>
            <a:r>
              <a:rPr dirty="0">
                <a:cs typeface="Cambria"/>
              </a:rPr>
              <a:t>measures)</a:t>
            </a:r>
            <a:r>
              <a:rPr spc="75" dirty="0">
                <a:cs typeface="Cambria"/>
              </a:rPr>
              <a:t> </a:t>
            </a:r>
            <a:r>
              <a:rPr spc="30" dirty="0">
                <a:cs typeface="Cambria"/>
              </a:rPr>
              <a:t>in</a:t>
            </a:r>
            <a:r>
              <a:rPr spc="85" dirty="0">
                <a:cs typeface="Cambria"/>
              </a:rPr>
              <a:t> </a:t>
            </a:r>
            <a:r>
              <a:rPr spc="-5" dirty="0">
                <a:cs typeface="Cambria"/>
              </a:rPr>
              <a:t>the </a:t>
            </a:r>
            <a:r>
              <a:rPr spc="-425" dirty="0">
                <a:cs typeface="Cambria"/>
              </a:rPr>
              <a:t> </a:t>
            </a:r>
            <a:r>
              <a:rPr spc="-5" dirty="0">
                <a:cs typeface="Cambria"/>
              </a:rPr>
              <a:t>literature</a:t>
            </a:r>
            <a:endParaRPr dirty="0">
              <a:cs typeface="Cambria"/>
            </a:endParaRPr>
          </a:p>
          <a:p>
            <a:pPr marL="189230" marR="823594" indent="-173990">
              <a:lnSpc>
                <a:spcPct val="90000"/>
              </a:lnSpc>
              <a:spcBef>
                <a:spcPts val="69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50" dirty="0">
                <a:cs typeface="Cambria"/>
              </a:rPr>
              <a:t>Working</a:t>
            </a:r>
            <a:r>
              <a:rPr spc="100" dirty="0">
                <a:cs typeface="Cambria"/>
              </a:rPr>
              <a:t> </a:t>
            </a:r>
            <a:r>
              <a:rPr spc="30" dirty="0">
                <a:cs typeface="Cambria"/>
              </a:rPr>
              <a:t>on</a:t>
            </a:r>
            <a:r>
              <a:rPr spc="80" dirty="0">
                <a:cs typeface="Cambria"/>
              </a:rPr>
              <a:t> </a:t>
            </a:r>
            <a:r>
              <a:rPr spc="30" dirty="0">
                <a:cs typeface="Cambria"/>
              </a:rPr>
              <a:t>low-dimensional</a:t>
            </a:r>
            <a:r>
              <a:rPr spc="130" dirty="0">
                <a:cs typeface="Cambria"/>
              </a:rPr>
              <a:t> </a:t>
            </a:r>
            <a:r>
              <a:rPr spc="5" dirty="0">
                <a:cs typeface="Cambria"/>
              </a:rPr>
              <a:t>feature </a:t>
            </a:r>
            <a:r>
              <a:rPr spc="-425" dirty="0">
                <a:cs typeface="Cambria"/>
              </a:rPr>
              <a:t> </a:t>
            </a:r>
            <a:r>
              <a:rPr spc="-5" dirty="0">
                <a:cs typeface="Cambria"/>
              </a:rPr>
              <a:t>representations</a:t>
            </a:r>
            <a:r>
              <a:rPr spc="110" dirty="0">
                <a:cs typeface="Cambria"/>
              </a:rPr>
              <a:t> </a:t>
            </a:r>
            <a:r>
              <a:rPr dirty="0">
                <a:cs typeface="Cambria"/>
              </a:rPr>
              <a:t>that</a:t>
            </a:r>
            <a:r>
              <a:rPr spc="60" dirty="0">
                <a:cs typeface="Cambria"/>
              </a:rPr>
              <a:t> </a:t>
            </a:r>
            <a:r>
              <a:rPr spc="-15" dirty="0">
                <a:cs typeface="Cambria"/>
              </a:rPr>
              <a:t>are</a:t>
            </a:r>
            <a:r>
              <a:rPr spc="75" dirty="0">
                <a:cs typeface="Cambria"/>
              </a:rPr>
              <a:t> </a:t>
            </a:r>
            <a:r>
              <a:rPr spc="25" dirty="0">
                <a:cs typeface="Cambria"/>
              </a:rPr>
              <a:t>specifically </a:t>
            </a:r>
            <a:r>
              <a:rPr spc="30" dirty="0">
                <a:cs typeface="Cambria"/>
              </a:rPr>
              <a:t> </a:t>
            </a:r>
            <a:r>
              <a:rPr spc="40" dirty="0">
                <a:cs typeface="Cambria"/>
              </a:rPr>
              <a:t>optimized</a:t>
            </a:r>
            <a:r>
              <a:rPr spc="80" dirty="0">
                <a:cs typeface="Cambria"/>
              </a:rPr>
              <a:t> </a:t>
            </a:r>
            <a:r>
              <a:rPr spc="10" dirty="0">
                <a:cs typeface="Cambria"/>
              </a:rPr>
              <a:t>for</a:t>
            </a:r>
            <a:r>
              <a:rPr spc="50" dirty="0">
                <a:cs typeface="Cambria"/>
              </a:rPr>
              <a:t> </a:t>
            </a:r>
            <a:r>
              <a:rPr spc="-5" dirty="0">
                <a:cs typeface="Cambria"/>
              </a:rPr>
              <a:t>the</a:t>
            </a:r>
            <a:r>
              <a:rPr spc="55" dirty="0">
                <a:cs typeface="Cambria"/>
              </a:rPr>
              <a:t> </a:t>
            </a:r>
            <a:r>
              <a:rPr spc="45" dirty="0">
                <a:cs typeface="Cambria"/>
              </a:rPr>
              <a:t>anomaly</a:t>
            </a:r>
            <a:r>
              <a:rPr spc="85" dirty="0">
                <a:cs typeface="Cambria"/>
              </a:rPr>
              <a:t> </a:t>
            </a:r>
            <a:r>
              <a:rPr spc="20" dirty="0">
                <a:cs typeface="Cambria"/>
              </a:rPr>
              <a:t>measures, </a:t>
            </a:r>
            <a:r>
              <a:rPr spc="-425" dirty="0">
                <a:cs typeface="Cambria"/>
              </a:rPr>
              <a:t> </a:t>
            </a:r>
            <a:r>
              <a:rPr spc="20" dirty="0">
                <a:cs typeface="Cambria"/>
              </a:rPr>
              <a:t>resulting</a:t>
            </a:r>
            <a:r>
              <a:rPr spc="90" dirty="0">
                <a:cs typeface="Cambria"/>
              </a:rPr>
              <a:t> </a:t>
            </a:r>
            <a:r>
              <a:rPr spc="30" dirty="0">
                <a:cs typeface="Cambria"/>
              </a:rPr>
              <a:t>in</a:t>
            </a:r>
            <a:r>
              <a:rPr spc="65" dirty="0">
                <a:cs typeface="Cambria"/>
              </a:rPr>
              <a:t> </a:t>
            </a:r>
            <a:r>
              <a:rPr spc="10" dirty="0">
                <a:cs typeface="Cambria"/>
              </a:rPr>
              <a:t>more</a:t>
            </a:r>
            <a:r>
              <a:rPr spc="55" dirty="0">
                <a:cs typeface="Cambria"/>
              </a:rPr>
              <a:t> </a:t>
            </a:r>
            <a:r>
              <a:rPr spc="20" dirty="0">
                <a:cs typeface="Cambria"/>
              </a:rPr>
              <a:t>effective</a:t>
            </a:r>
            <a:r>
              <a:rPr spc="60" dirty="0">
                <a:cs typeface="Cambria"/>
              </a:rPr>
              <a:t> </a:t>
            </a:r>
            <a:r>
              <a:rPr spc="5" dirty="0">
                <a:cs typeface="Cambria"/>
              </a:rPr>
              <a:t>detection</a:t>
            </a:r>
            <a:endParaRPr dirty="0"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2050" y="2019716"/>
            <a:ext cx="5226685" cy="2538131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dirty="0">
                <a:cs typeface="Arial Black"/>
              </a:rPr>
              <a:t>Cons</a:t>
            </a:r>
          </a:p>
          <a:p>
            <a:pPr marL="189230" marR="220979" indent="-173990">
              <a:lnSpc>
                <a:spcPct val="90000"/>
              </a:lnSpc>
              <a:spcBef>
                <a:spcPts val="71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20" dirty="0">
                <a:cs typeface="Cambria"/>
              </a:rPr>
              <a:t>The</a:t>
            </a:r>
            <a:r>
              <a:rPr spc="55" dirty="0">
                <a:cs typeface="Cambria"/>
              </a:rPr>
              <a:t> </a:t>
            </a:r>
            <a:r>
              <a:rPr spc="15" dirty="0">
                <a:cs typeface="Cambria"/>
              </a:rPr>
              <a:t>performance</a:t>
            </a:r>
            <a:r>
              <a:rPr spc="90" dirty="0">
                <a:cs typeface="Cambria"/>
              </a:rPr>
              <a:t> </a:t>
            </a:r>
            <a:r>
              <a:rPr spc="35" dirty="0">
                <a:cs typeface="Cambria"/>
              </a:rPr>
              <a:t>of</a:t>
            </a:r>
            <a:r>
              <a:rPr spc="40" dirty="0">
                <a:cs typeface="Cambria"/>
              </a:rPr>
              <a:t> </a:t>
            </a:r>
            <a:r>
              <a:rPr spc="45" dirty="0">
                <a:cs typeface="Cambria"/>
              </a:rPr>
              <a:t>anomaly</a:t>
            </a:r>
            <a:r>
              <a:rPr spc="75" dirty="0">
                <a:cs typeface="Cambria"/>
              </a:rPr>
              <a:t> </a:t>
            </a:r>
            <a:r>
              <a:rPr spc="10" dirty="0">
                <a:cs typeface="Cambria"/>
              </a:rPr>
              <a:t>detection</a:t>
            </a:r>
            <a:r>
              <a:rPr spc="95" dirty="0">
                <a:cs typeface="Cambria"/>
              </a:rPr>
              <a:t> </a:t>
            </a:r>
            <a:r>
              <a:rPr dirty="0">
                <a:cs typeface="Cambria"/>
              </a:rPr>
              <a:t>is </a:t>
            </a:r>
            <a:r>
              <a:rPr spc="5" dirty="0">
                <a:cs typeface="Cambria"/>
              </a:rPr>
              <a:t> </a:t>
            </a:r>
            <a:r>
              <a:rPr spc="45" dirty="0">
                <a:cs typeface="Cambria"/>
              </a:rPr>
              <a:t>heavily</a:t>
            </a:r>
            <a:r>
              <a:rPr spc="75" dirty="0">
                <a:cs typeface="Cambria"/>
              </a:rPr>
              <a:t> </a:t>
            </a:r>
            <a:r>
              <a:rPr spc="30" dirty="0">
                <a:cs typeface="Cambria"/>
              </a:rPr>
              <a:t>dependent</a:t>
            </a:r>
            <a:r>
              <a:rPr spc="80" dirty="0">
                <a:cs typeface="Cambria"/>
              </a:rPr>
              <a:t> </a:t>
            </a:r>
            <a:r>
              <a:rPr spc="25" dirty="0">
                <a:cs typeface="Cambria"/>
              </a:rPr>
              <a:t>on</a:t>
            </a:r>
            <a:r>
              <a:rPr spc="80" dirty="0">
                <a:cs typeface="Cambria"/>
              </a:rPr>
              <a:t> </a:t>
            </a:r>
            <a:r>
              <a:rPr spc="-5" dirty="0">
                <a:cs typeface="Cambria"/>
              </a:rPr>
              <a:t>the</a:t>
            </a:r>
            <a:r>
              <a:rPr spc="65" dirty="0">
                <a:cs typeface="Cambria"/>
              </a:rPr>
              <a:t> </a:t>
            </a:r>
            <a:r>
              <a:rPr spc="15" dirty="0">
                <a:cs typeface="Cambria"/>
              </a:rPr>
              <a:t>specific</a:t>
            </a:r>
            <a:r>
              <a:rPr spc="95" dirty="0">
                <a:cs typeface="Cambria"/>
              </a:rPr>
              <a:t> </a:t>
            </a:r>
            <a:r>
              <a:rPr spc="45" dirty="0">
                <a:cs typeface="Cambria"/>
              </a:rPr>
              <a:t>anomaly </a:t>
            </a:r>
            <a:r>
              <a:rPr spc="-425" dirty="0">
                <a:cs typeface="Cambria"/>
              </a:rPr>
              <a:t> </a:t>
            </a:r>
            <a:r>
              <a:rPr spc="10" dirty="0">
                <a:cs typeface="Cambria"/>
              </a:rPr>
              <a:t>measures</a:t>
            </a:r>
            <a:r>
              <a:rPr spc="85" dirty="0">
                <a:cs typeface="Cambria"/>
              </a:rPr>
              <a:t> </a:t>
            </a:r>
            <a:r>
              <a:rPr dirty="0">
                <a:cs typeface="Cambria"/>
              </a:rPr>
              <a:t>-</a:t>
            </a:r>
            <a:r>
              <a:rPr spc="40" dirty="0">
                <a:cs typeface="Cambria"/>
              </a:rPr>
              <a:t> </a:t>
            </a:r>
            <a:r>
              <a:rPr spc="5" dirty="0">
                <a:cs typeface="Cambria"/>
              </a:rPr>
              <a:t>inherent</a:t>
            </a:r>
            <a:r>
              <a:rPr spc="100" dirty="0">
                <a:cs typeface="Cambria"/>
              </a:rPr>
              <a:t> </a:t>
            </a:r>
            <a:r>
              <a:rPr spc="15" dirty="0">
                <a:cs typeface="Cambria"/>
              </a:rPr>
              <a:t>limitations</a:t>
            </a:r>
            <a:r>
              <a:rPr spc="120" dirty="0">
                <a:cs typeface="Cambria"/>
              </a:rPr>
              <a:t> </a:t>
            </a:r>
            <a:r>
              <a:rPr spc="35" dirty="0">
                <a:cs typeface="Cambria"/>
              </a:rPr>
              <a:t>of</a:t>
            </a:r>
            <a:r>
              <a:rPr spc="55" dirty="0">
                <a:cs typeface="Cambria"/>
              </a:rPr>
              <a:t> </a:t>
            </a:r>
            <a:r>
              <a:rPr spc="-5" dirty="0">
                <a:cs typeface="Cambria"/>
              </a:rPr>
              <a:t>the </a:t>
            </a:r>
            <a:r>
              <a:rPr dirty="0">
                <a:cs typeface="Cambria"/>
              </a:rPr>
              <a:t> </a:t>
            </a:r>
            <a:r>
              <a:rPr spc="10" dirty="0">
                <a:cs typeface="Cambria"/>
              </a:rPr>
              <a:t>measures</a:t>
            </a:r>
            <a:endParaRPr dirty="0">
              <a:cs typeface="Cambria"/>
            </a:endParaRPr>
          </a:p>
          <a:p>
            <a:pPr marL="189230" marR="5080" indent="-173990">
              <a:lnSpc>
                <a:spcPct val="90000"/>
              </a:lnSpc>
              <a:spcBef>
                <a:spcPts val="69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pc="20" dirty="0">
                <a:cs typeface="Cambria"/>
              </a:rPr>
              <a:t>The</a:t>
            </a:r>
            <a:r>
              <a:rPr spc="60" dirty="0">
                <a:cs typeface="Cambria"/>
              </a:rPr>
              <a:t> </a:t>
            </a:r>
            <a:r>
              <a:rPr spc="15" dirty="0">
                <a:cs typeface="Cambria"/>
              </a:rPr>
              <a:t>clustering</a:t>
            </a:r>
            <a:r>
              <a:rPr spc="100" dirty="0">
                <a:cs typeface="Cambria"/>
              </a:rPr>
              <a:t> </a:t>
            </a:r>
            <a:r>
              <a:rPr spc="-5" dirty="0">
                <a:cs typeface="Cambria"/>
              </a:rPr>
              <a:t>process</a:t>
            </a:r>
            <a:r>
              <a:rPr spc="75" dirty="0">
                <a:cs typeface="Cambria"/>
              </a:rPr>
              <a:t> </a:t>
            </a:r>
            <a:r>
              <a:rPr spc="70" dirty="0">
                <a:cs typeface="Cambria"/>
              </a:rPr>
              <a:t>may</a:t>
            </a:r>
            <a:r>
              <a:rPr spc="75" dirty="0">
                <a:cs typeface="Cambria"/>
              </a:rPr>
              <a:t> </a:t>
            </a:r>
            <a:r>
              <a:rPr spc="-10" dirty="0">
                <a:cs typeface="Cambria"/>
              </a:rPr>
              <a:t>be</a:t>
            </a:r>
            <a:r>
              <a:rPr spc="65" dirty="0">
                <a:cs typeface="Cambria"/>
              </a:rPr>
              <a:t> </a:t>
            </a:r>
            <a:r>
              <a:rPr spc="20" dirty="0">
                <a:cs typeface="Cambria"/>
              </a:rPr>
              <a:t>biased</a:t>
            </a:r>
            <a:r>
              <a:rPr spc="90" dirty="0">
                <a:cs typeface="Cambria"/>
              </a:rPr>
              <a:t> </a:t>
            </a:r>
            <a:r>
              <a:rPr spc="50" dirty="0">
                <a:cs typeface="Cambria"/>
              </a:rPr>
              <a:t>by </a:t>
            </a:r>
            <a:r>
              <a:rPr spc="55" dirty="0">
                <a:cs typeface="Cambria"/>
              </a:rPr>
              <a:t> </a:t>
            </a:r>
            <a:r>
              <a:rPr spc="20" dirty="0">
                <a:cs typeface="Cambria"/>
              </a:rPr>
              <a:t>contaminated</a:t>
            </a:r>
            <a:r>
              <a:rPr spc="110" dirty="0">
                <a:cs typeface="Cambria"/>
              </a:rPr>
              <a:t> </a:t>
            </a:r>
            <a:r>
              <a:rPr spc="20" dirty="0">
                <a:cs typeface="Cambria"/>
              </a:rPr>
              <a:t>anomalies</a:t>
            </a:r>
            <a:r>
              <a:rPr spc="85" dirty="0">
                <a:cs typeface="Cambria"/>
              </a:rPr>
              <a:t> </a:t>
            </a:r>
            <a:r>
              <a:rPr spc="30" dirty="0">
                <a:cs typeface="Cambria"/>
              </a:rPr>
              <a:t>in</a:t>
            </a:r>
            <a:r>
              <a:rPr spc="70" dirty="0">
                <a:cs typeface="Cambria"/>
              </a:rPr>
              <a:t> </a:t>
            </a:r>
            <a:r>
              <a:rPr spc="-5" dirty="0">
                <a:cs typeface="Cambria"/>
              </a:rPr>
              <a:t>the</a:t>
            </a:r>
            <a:r>
              <a:rPr spc="90" dirty="0">
                <a:cs typeface="Cambria"/>
              </a:rPr>
              <a:t> </a:t>
            </a:r>
            <a:r>
              <a:rPr spc="20" dirty="0">
                <a:cs typeface="Cambria"/>
              </a:rPr>
              <a:t>training</a:t>
            </a:r>
            <a:r>
              <a:rPr spc="80" dirty="0">
                <a:cs typeface="Cambria"/>
              </a:rPr>
              <a:t> </a:t>
            </a:r>
            <a:r>
              <a:rPr spc="40" dirty="0">
                <a:cs typeface="Cambria"/>
              </a:rPr>
              <a:t>data, </a:t>
            </a:r>
            <a:r>
              <a:rPr spc="-425" dirty="0">
                <a:cs typeface="Cambria"/>
              </a:rPr>
              <a:t> </a:t>
            </a:r>
            <a:r>
              <a:rPr spc="45" dirty="0">
                <a:cs typeface="Cambria"/>
              </a:rPr>
              <a:t>which</a:t>
            </a:r>
            <a:r>
              <a:rPr spc="70" dirty="0">
                <a:cs typeface="Cambria"/>
              </a:rPr>
              <a:t> </a:t>
            </a:r>
            <a:r>
              <a:rPr spc="30" dirty="0">
                <a:cs typeface="Cambria"/>
              </a:rPr>
              <a:t>in</a:t>
            </a:r>
            <a:r>
              <a:rPr spc="70" dirty="0">
                <a:cs typeface="Cambria"/>
              </a:rPr>
              <a:t> </a:t>
            </a:r>
            <a:r>
              <a:rPr spc="10" dirty="0">
                <a:cs typeface="Cambria"/>
              </a:rPr>
              <a:t>turn</a:t>
            </a:r>
            <a:r>
              <a:rPr spc="55" dirty="0">
                <a:cs typeface="Cambria"/>
              </a:rPr>
              <a:t> </a:t>
            </a:r>
            <a:r>
              <a:rPr spc="25" dirty="0">
                <a:cs typeface="Cambria"/>
              </a:rPr>
              <a:t>leads</a:t>
            </a:r>
            <a:r>
              <a:rPr spc="80" dirty="0">
                <a:cs typeface="Cambria"/>
              </a:rPr>
              <a:t> </a:t>
            </a:r>
            <a:r>
              <a:rPr spc="-5" dirty="0">
                <a:cs typeface="Cambria"/>
              </a:rPr>
              <a:t>to</a:t>
            </a:r>
            <a:r>
              <a:rPr spc="50" dirty="0">
                <a:cs typeface="Cambria"/>
              </a:rPr>
              <a:t> </a:t>
            </a:r>
            <a:r>
              <a:rPr spc="-5" dirty="0">
                <a:cs typeface="Cambria"/>
              </a:rPr>
              <a:t>less</a:t>
            </a:r>
            <a:r>
              <a:rPr spc="75" dirty="0">
                <a:cs typeface="Cambria"/>
              </a:rPr>
              <a:t> </a:t>
            </a:r>
            <a:r>
              <a:rPr spc="15" dirty="0">
                <a:cs typeface="Cambria"/>
              </a:rPr>
              <a:t>effective </a:t>
            </a:r>
            <a:r>
              <a:rPr spc="20" dirty="0">
                <a:cs typeface="Cambria"/>
              </a:rPr>
              <a:t> </a:t>
            </a:r>
            <a:r>
              <a:rPr spc="-5" dirty="0">
                <a:cs typeface="Cambria"/>
              </a:rPr>
              <a:t>representations</a:t>
            </a:r>
            <a:endParaRPr dirty="0"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63043"/>
            <a:ext cx="5955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Part</a:t>
            </a:r>
            <a:r>
              <a:rPr spc="-20" dirty="0"/>
              <a:t> </a:t>
            </a:r>
            <a:r>
              <a:rPr dirty="0"/>
              <a:t>2:</a:t>
            </a:r>
            <a:r>
              <a:rPr spc="-40" dirty="0"/>
              <a:t> </a:t>
            </a:r>
            <a:r>
              <a:rPr dirty="0"/>
              <a:t>Methods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2000" y="2133600"/>
            <a:ext cx="6436359" cy="30123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5" dirty="0">
                <a:solidFill>
                  <a:srgbClr val="800000"/>
                </a:solidFill>
              </a:rPr>
              <a:t>The</a:t>
            </a:r>
            <a:r>
              <a:rPr sz="1800" b="1" spc="1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modeling</a:t>
            </a:r>
            <a:r>
              <a:rPr sz="1800" b="1" spc="4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pc="-10" dirty="0">
                <a:solidFill>
                  <a:srgbClr val="800000"/>
                </a:solidFill>
                <a:latin typeface="Arial Black"/>
                <a:cs typeface="Arial Black"/>
              </a:rPr>
              <a:t>Deep</a:t>
            </a:r>
            <a:r>
              <a:rPr spc="1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pc="5" dirty="0">
                <a:solidFill>
                  <a:srgbClr val="800000"/>
                </a:solidFill>
                <a:latin typeface="Arial Black"/>
                <a:cs typeface="Arial Black"/>
              </a:rPr>
              <a:t>learning</a:t>
            </a:r>
            <a:r>
              <a:rPr spc="-3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pc="-10" dirty="0">
                <a:solidFill>
                  <a:srgbClr val="800000"/>
                </a:solidFill>
                <a:latin typeface="Arial Black"/>
                <a:cs typeface="Arial Black"/>
              </a:rPr>
              <a:t>for</a:t>
            </a:r>
            <a:r>
              <a:rPr spc="-4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pc="-5" dirty="0">
                <a:solidFill>
                  <a:srgbClr val="800000"/>
                </a:solidFill>
                <a:latin typeface="Arial Black"/>
                <a:cs typeface="Arial Black"/>
              </a:rPr>
              <a:t>feature</a:t>
            </a:r>
            <a:r>
              <a:rPr spc="-3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pc="-5" dirty="0">
                <a:solidFill>
                  <a:srgbClr val="800000"/>
                </a:solidFill>
                <a:latin typeface="Arial Black"/>
                <a:cs typeface="Arial Black"/>
              </a:rPr>
              <a:t>extraction</a:t>
            </a:r>
            <a:r>
              <a:rPr spc="-1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endParaRPr dirty="0">
              <a:solidFill>
                <a:srgbClr val="800000"/>
              </a:solidFill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pc="5" dirty="0">
                <a:solidFill>
                  <a:srgbClr val="800000"/>
                </a:solidFill>
                <a:latin typeface="Arial Black"/>
                <a:cs typeface="Arial Black"/>
              </a:rPr>
              <a:t>Learning</a:t>
            </a:r>
            <a:r>
              <a:rPr spc="-1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pc="-5" dirty="0">
                <a:solidFill>
                  <a:srgbClr val="800000"/>
                </a:solidFill>
                <a:latin typeface="Arial Black"/>
                <a:cs typeface="Arial Black"/>
              </a:rPr>
              <a:t>feature</a:t>
            </a:r>
            <a:r>
              <a:rPr spc="-2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dirty="0">
                <a:solidFill>
                  <a:srgbClr val="800000"/>
                </a:solidFill>
                <a:latin typeface="Arial Black"/>
                <a:cs typeface="Arial Black"/>
              </a:rPr>
              <a:t>representations</a:t>
            </a:r>
            <a:r>
              <a:rPr spc="-2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pc="-5" dirty="0">
                <a:solidFill>
                  <a:srgbClr val="800000"/>
                </a:solidFill>
                <a:latin typeface="Arial Black"/>
                <a:cs typeface="Arial Black"/>
              </a:rPr>
              <a:t>of</a:t>
            </a:r>
            <a:r>
              <a:rPr spc="10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pc="10" dirty="0">
                <a:solidFill>
                  <a:srgbClr val="800000"/>
                </a:solidFill>
                <a:latin typeface="Arial Black"/>
                <a:cs typeface="Arial Black"/>
              </a:rPr>
              <a:t>normality</a:t>
            </a:r>
            <a:r>
              <a:rPr spc="-5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endParaRPr dirty="0">
              <a:solidFill>
                <a:srgbClr val="800000"/>
              </a:solidFill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trike="sngStrike" spc="-5" dirty="0">
                <a:solidFill>
                  <a:srgbClr val="800000"/>
                </a:solidFill>
                <a:latin typeface="Arial Black"/>
                <a:cs typeface="Arial Black"/>
              </a:rPr>
              <a:t>End-to-end</a:t>
            </a:r>
            <a:r>
              <a:rPr strike="sngStrike" spc="-1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trike="sngStrike" dirty="0">
                <a:solidFill>
                  <a:srgbClr val="800000"/>
                </a:solidFill>
                <a:latin typeface="Arial Black"/>
                <a:cs typeface="Arial Black"/>
              </a:rPr>
              <a:t>anomaly</a:t>
            </a:r>
            <a:r>
              <a:rPr strike="sngStrike" spc="15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trike="sngStrike" dirty="0">
                <a:solidFill>
                  <a:srgbClr val="800000"/>
                </a:solidFill>
                <a:latin typeface="Arial Black"/>
                <a:cs typeface="Arial Black"/>
              </a:rPr>
              <a:t>score</a:t>
            </a:r>
            <a:r>
              <a:rPr strike="sngStrike" spc="-1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r>
              <a:rPr strike="sngStrike" spc="10" dirty="0">
                <a:solidFill>
                  <a:srgbClr val="800000"/>
                </a:solidFill>
                <a:latin typeface="Arial Black"/>
                <a:cs typeface="Arial Black"/>
              </a:rPr>
              <a:t>learning</a:t>
            </a:r>
            <a:r>
              <a:rPr strike="sngStrike" spc="-30" dirty="0">
                <a:solidFill>
                  <a:srgbClr val="800000"/>
                </a:solidFill>
                <a:latin typeface="Arial Black"/>
                <a:cs typeface="Arial Black"/>
              </a:rPr>
              <a:t> </a:t>
            </a:r>
            <a:endParaRPr strike="sngStrike" spc="-5" dirty="0">
              <a:solidFill>
                <a:srgbClr val="800000"/>
              </a:solidFill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spc="5" dirty="0">
                <a:solidFill>
                  <a:srgbClr val="888888"/>
                </a:solidFill>
              </a:rPr>
              <a:t>The</a:t>
            </a:r>
            <a:r>
              <a:rPr sz="1800" spc="35" dirty="0">
                <a:solidFill>
                  <a:srgbClr val="888888"/>
                </a:solidFill>
              </a:rPr>
              <a:t> </a:t>
            </a:r>
            <a:r>
              <a:rPr sz="1800" dirty="0">
                <a:solidFill>
                  <a:srgbClr val="888888"/>
                </a:solidFill>
              </a:rPr>
              <a:t>supervision</a:t>
            </a:r>
            <a:r>
              <a:rPr sz="1800" spc="35" dirty="0">
                <a:solidFill>
                  <a:srgbClr val="888888"/>
                </a:solidFill>
              </a:rPr>
              <a:t> </a:t>
            </a:r>
            <a:r>
              <a:rPr sz="1800" spc="-5" dirty="0">
                <a:solidFill>
                  <a:srgbClr val="888888"/>
                </a:solidFill>
              </a:rPr>
              <a:t>information</a:t>
            </a:r>
            <a:r>
              <a:rPr sz="1800" spc="35" dirty="0">
                <a:solidFill>
                  <a:srgbClr val="888888"/>
                </a:solidFill>
              </a:rPr>
              <a:t> </a:t>
            </a:r>
            <a:r>
              <a:rPr sz="1800" spc="-10" dirty="0">
                <a:solidFill>
                  <a:srgbClr val="888888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dirty="0">
                <a:solidFill>
                  <a:srgbClr val="888888"/>
                </a:solidFill>
                <a:latin typeface="Arial Black"/>
                <a:cs typeface="Arial Black"/>
              </a:rPr>
              <a:t>Unsupervised</a:t>
            </a:r>
            <a:r>
              <a:rPr spc="-5" dirty="0">
                <a:solidFill>
                  <a:srgbClr val="888888"/>
                </a:solidFill>
                <a:latin typeface="Arial Black"/>
                <a:cs typeface="Arial Black"/>
              </a:rPr>
              <a:t> approach</a:t>
            </a:r>
            <a:endParaRPr dirty="0"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dirty="0">
                <a:solidFill>
                  <a:srgbClr val="888888"/>
                </a:solidFill>
                <a:latin typeface="Arial Black"/>
                <a:cs typeface="Arial Black"/>
              </a:rPr>
              <a:t>Weakly-supervised</a:t>
            </a:r>
            <a:r>
              <a:rPr spc="-5" dirty="0">
                <a:solidFill>
                  <a:srgbClr val="888888"/>
                </a:solidFill>
                <a:latin typeface="Arial Black"/>
                <a:cs typeface="Arial Black"/>
              </a:rPr>
              <a:t> approach</a:t>
            </a:r>
            <a:endParaRPr dirty="0">
              <a:latin typeface="Arial Black"/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pc="5" dirty="0">
                <a:solidFill>
                  <a:srgbClr val="888888"/>
                </a:solidFill>
                <a:latin typeface="Arial Black"/>
                <a:cs typeface="Arial Black"/>
              </a:rPr>
              <a:t>Semi-supervised</a:t>
            </a:r>
            <a:r>
              <a:rPr spc="-55" dirty="0">
                <a:solidFill>
                  <a:srgbClr val="888888"/>
                </a:solidFill>
                <a:latin typeface="Arial Black"/>
                <a:cs typeface="Arial Black"/>
              </a:rPr>
              <a:t> </a:t>
            </a:r>
            <a:r>
              <a:rPr dirty="0">
                <a:solidFill>
                  <a:srgbClr val="888888"/>
                </a:solidFill>
                <a:latin typeface="Arial Black"/>
                <a:cs typeface="Arial Black"/>
              </a:rPr>
              <a:t>approach</a:t>
            </a:r>
            <a:endParaRPr dirty="0">
              <a:latin typeface="Arial Black"/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spc="-15" dirty="0">
                <a:solidFill>
                  <a:srgbClr val="888888"/>
                </a:solidFill>
              </a:rPr>
              <a:t>Implementation</a:t>
            </a:r>
            <a:r>
              <a:rPr sz="1800" spc="80" dirty="0">
                <a:solidFill>
                  <a:srgbClr val="888888"/>
                </a:solidFill>
              </a:rPr>
              <a:t> </a:t>
            </a:r>
            <a:r>
              <a:rPr sz="1800" spc="-15" dirty="0">
                <a:solidFill>
                  <a:srgbClr val="888888"/>
                </a:solidFill>
              </a:rPr>
              <a:t>and</a:t>
            </a:r>
            <a:r>
              <a:rPr sz="1800" spc="35" dirty="0">
                <a:solidFill>
                  <a:srgbClr val="888888"/>
                </a:solidFill>
              </a:rPr>
              <a:t> </a:t>
            </a:r>
            <a:r>
              <a:rPr sz="1800" spc="-10" dirty="0">
                <a:solidFill>
                  <a:srgbClr val="888888"/>
                </a:solidFill>
              </a:rPr>
              <a:t>Evaluation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7204" y="838200"/>
            <a:ext cx="5955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Part</a:t>
            </a:r>
            <a:r>
              <a:rPr spc="-20" dirty="0"/>
              <a:t> </a:t>
            </a:r>
            <a:r>
              <a:rPr dirty="0"/>
              <a:t>2:</a:t>
            </a:r>
            <a:r>
              <a:rPr spc="-40" dirty="0"/>
              <a:t> </a:t>
            </a:r>
            <a:r>
              <a:rPr dirty="0"/>
              <a:t>Methods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19327" y="2133600"/>
            <a:ext cx="6436359" cy="27353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5" dirty="0">
                <a:solidFill>
                  <a:srgbClr val="800000"/>
                </a:solidFill>
              </a:rPr>
              <a:t>The</a:t>
            </a:r>
            <a:r>
              <a:rPr sz="1800" b="1" spc="1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modeling</a:t>
            </a:r>
            <a:r>
              <a:rPr sz="1800" b="1" spc="4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-10" dirty="0">
                <a:solidFill>
                  <a:srgbClr val="800000"/>
                </a:solidFill>
                <a:cs typeface="Arial Black"/>
              </a:rPr>
              <a:t>Deep</a:t>
            </a:r>
            <a:r>
              <a:rPr b="1" spc="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for</a:t>
            </a:r>
            <a:r>
              <a:rPr b="1" spc="-4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feature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extraction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5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feature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representations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of</a:t>
            </a:r>
            <a:r>
              <a:rPr b="1" spc="10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normality</a:t>
            </a:r>
            <a:r>
              <a:rPr b="1" spc="-50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-5" dirty="0">
                <a:solidFill>
                  <a:srgbClr val="800000"/>
                </a:solidFill>
                <a:cs typeface="Arial Black"/>
              </a:rPr>
              <a:t>End-to-end</a:t>
            </a:r>
            <a:r>
              <a:rPr b="1" spc="-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anomaly</a:t>
            </a:r>
            <a:r>
              <a:rPr b="1" spc="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score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endParaRPr sz="1800" b="1" spc="-5" dirty="0">
              <a:solidFill>
                <a:srgbClr val="800000"/>
              </a:solidFill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5" dirty="0">
                <a:solidFill>
                  <a:srgbClr val="800000"/>
                </a:solidFill>
              </a:rPr>
              <a:t>The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dirty="0">
                <a:solidFill>
                  <a:srgbClr val="800000"/>
                </a:solidFill>
              </a:rPr>
              <a:t>supervision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spc="-5" dirty="0">
                <a:solidFill>
                  <a:srgbClr val="800000"/>
                </a:solidFill>
              </a:rPr>
              <a:t>information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dirty="0">
                <a:solidFill>
                  <a:srgbClr val="800000"/>
                </a:solidFill>
                <a:cs typeface="Arial Black"/>
              </a:rPr>
              <a:t>Unsupervised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approach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dirty="0">
                <a:solidFill>
                  <a:srgbClr val="888888"/>
                </a:solidFill>
                <a:cs typeface="Arial Black"/>
              </a:rPr>
              <a:t>Weakly-supervised</a:t>
            </a:r>
            <a:r>
              <a:rPr spc="-5" dirty="0">
                <a:solidFill>
                  <a:srgbClr val="888888"/>
                </a:solidFill>
                <a:cs typeface="Arial Black"/>
              </a:rPr>
              <a:t> approach</a:t>
            </a:r>
            <a:endParaRPr dirty="0"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pc="5" dirty="0">
                <a:solidFill>
                  <a:srgbClr val="888888"/>
                </a:solidFill>
                <a:cs typeface="Arial Black"/>
              </a:rPr>
              <a:t>Semi-supervised</a:t>
            </a:r>
            <a:r>
              <a:rPr spc="-55" dirty="0">
                <a:solidFill>
                  <a:srgbClr val="888888"/>
                </a:solidFill>
                <a:cs typeface="Arial Black"/>
              </a:rPr>
              <a:t> </a:t>
            </a:r>
            <a:r>
              <a:rPr dirty="0">
                <a:solidFill>
                  <a:srgbClr val="888888"/>
                </a:solidFill>
                <a:cs typeface="Arial Black"/>
              </a:rPr>
              <a:t>approach</a:t>
            </a:r>
            <a:endParaRPr dirty="0"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spc="-15" dirty="0">
                <a:solidFill>
                  <a:srgbClr val="888888"/>
                </a:solidFill>
              </a:rPr>
              <a:t>Implementation</a:t>
            </a:r>
            <a:r>
              <a:rPr sz="1800" spc="80" dirty="0">
                <a:solidFill>
                  <a:srgbClr val="888888"/>
                </a:solidFill>
              </a:rPr>
              <a:t> </a:t>
            </a:r>
            <a:r>
              <a:rPr sz="1800" spc="-15" dirty="0">
                <a:solidFill>
                  <a:srgbClr val="888888"/>
                </a:solidFill>
              </a:rPr>
              <a:t>and</a:t>
            </a:r>
            <a:r>
              <a:rPr sz="1800" spc="35" dirty="0">
                <a:solidFill>
                  <a:srgbClr val="888888"/>
                </a:solidFill>
              </a:rPr>
              <a:t> </a:t>
            </a:r>
            <a:r>
              <a:rPr sz="1800" spc="-10" dirty="0">
                <a:solidFill>
                  <a:srgbClr val="888888"/>
                </a:solidFill>
              </a:rPr>
              <a:t>Evaluation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260" y="5782521"/>
            <a:ext cx="2487168" cy="6918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8309" y="845995"/>
            <a:ext cx="626999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Unsupervised</a:t>
            </a:r>
            <a:r>
              <a:rPr spc="25" dirty="0"/>
              <a:t> </a:t>
            </a:r>
            <a:r>
              <a:rPr spc="-10" dirty="0"/>
              <a:t>approach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280003" y="1710624"/>
            <a:ext cx="5473065" cy="82994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10" dirty="0">
                <a:latin typeface="Arial Black"/>
                <a:cs typeface="Arial Black"/>
              </a:rPr>
              <a:t>One-class</a:t>
            </a:r>
            <a:r>
              <a:rPr sz="2400" spc="-35" dirty="0">
                <a:latin typeface="Arial Black"/>
                <a:cs typeface="Arial Black"/>
              </a:rPr>
              <a:t> </a:t>
            </a:r>
            <a:r>
              <a:rPr sz="2400" spc="-5" dirty="0">
                <a:latin typeface="Arial Black"/>
                <a:cs typeface="Arial Black"/>
              </a:rPr>
              <a:t>models,</a:t>
            </a:r>
            <a:r>
              <a:rPr sz="2400" spc="-3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soft</a:t>
            </a:r>
            <a:r>
              <a:rPr sz="2400" spc="-5" dirty="0">
                <a:latin typeface="Arial Black"/>
                <a:cs typeface="Arial Black"/>
              </a:rPr>
              <a:t> </a:t>
            </a:r>
            <a:r>
              <a:rPr sz="2400" spc="15" dirty="0">
                <a:latin typeface="Arial Black"/>
                <a:cs typeface="Arial Black"/>
              </a:rPr>
              <a:t>boundary</a:t>
            </a:r>
            <a:endParaRPr sz="2400" dirty="0">
              <a:latin typeface="Arial Black"/>
              <a:cs typeface="Arial Black"/>
            </a:endParaRPr>
          </a:p>
          <a:p>
            <a:pPr marL="189230" indent="-174625">
              <a:lnSpc>
                <a:spcPct val="100000"/>
              </a:lnSpc>
              <a:spcBef>
                <a:spcPts val="47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Deep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SVDD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Cambria"/>
                <a:cs typeface="Cambria"/>
              </a:rPr>
              <a:t>(ICML18)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339" y="3247936"/>
            <a:ext cx="3296957" cy="6764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8616" y="2178075"/>
            <a:ext cx="4306824" cy="6004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6597" y="1263444"/>
            <a:ext cx="5491480" cy="340360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000" b="1" spc="-25" dirty="0">
                <a:solidFill>
                  <a:srgbClr val="800000"/>
                </a:solidFill>
                <a:latin typeface="Calibri"/>
                <a:cs typeface="Calibri"/>
              </a:rPr>
              <a:t>Training</a:t>
            </a:r>
            <a:r>
              <a:rPr sz="2000" b="1" spc="-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800000"/>
                </a:solidFill>
                <a:latin typeface="Calibri"/>
                <a:cs typeface="Calibri"/>
              </a:rPr>
              <a:t>on</a:t>
            </a:r>
            <a:r>
              <a:rPr sz="2000" b="1" spc="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800000"/>
                </a:solidFill>
                <a:latin typeface="Calibri"/>
                <a:cs typeface="Calibri"/>
              </a:rPr>
              <a:t>anomaly-contaminated</a:t>
            </a:r>
            <a:r>
              <a:rPr sz="2000" b="1" spc="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00000"/>
                </a:solidFill>
                <a:latin typeface="Calibri"/>
                <a:cs typeface="Calibri"/>
              </a:rPr>
              <a:t>unlabeled</a:t>
            </a:r>
            <a:r>
              <a:rPr sz="2000" b="1" spc="2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800000"/>
                </a:solidFill>
                <a:latin typeface="Calibri"/>
                <a:cs typeface="Calibri"/>
              </a:rPr>
              <a:t>data</a:t>
            </a:r>
            <a:endParaRPr sz="2000" dirty="0">
              <a:solidFill>
                <a:srgbClr val="800000"/>
              </a:solidFill>
              <a:latin typeface="Calibri"/>
              <a:cs typeface="Calibri"/>
            </a:endParaRPr>
          </a:p>
          <a:p>
            <a:pPr marL="31115">
              <a:lnSpc>
                <a:spcPct val="100000"/>
              </a:lnSpc>
              <a:spcBef>
                <a:spcPts val="930"/>
              </a:spcBef>
            </a:pPr>
            <a:r>
              <a:rPr sz="2400" spc="-5" dirty="0">
                <a:latin typeface="Arial Black"/>
                <a:cs typeface="Arial Black"/>
              </a:rPr>
              <a:t>Outlier-aware </a:t>
            </a:r>
            <a:r>
              <a:rPr sz="2400" dirty="0">
                <a:latin typeface="Arial Black"/>
                <a:cs typeface="Arial Black"/>
              </a:rPr>
              <a:t>autoencoders</a:t>
            </a:r>
          </a:p>
          <a:p>
            <a:pPr>
              <a:lnSpc>
                <a:spcPct val="100000"/>
              </a:lnSpc>
            </a:pPr>
            <a:endParaRPr sz="3450" dirty="0">
              <a:latin typeface="Arial Black"/>
              <a:cs typeface="Arial Black"/>
            </a:endParaRPr>
          </a:p>
          <a:p>
            <a:pPr marL="208279" indent="-174625">
              <a:lnSpc>
                <a:spcPct val="100000"/>
              </a:lnSpc>
              <a:buClr>
                <a:srgbClr val="D30000"/>
              </a:buClr>
              <a:buFont typeface="Arial MT"/>
              <a:buChar char="•"/>
              <a:tabLst>
                <a:tab pos="208915" algn="l"/>
              </a:tabLst>
            </a:pPr>
            <a:r>
              <a:rPr sz="2000" spc="20" dirty="0">
                <a:solidFill>
                  <a:srgbClr val="404040"/>
                </a:solidFill>
                <a:latin typeface="Cambria"/>
                <a:cs typeface="Cambria"/>
              </a:rPr>
              <a:t>Robust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Cambria"/>
                <a:cs typeface="Cambria"/>
              </a:rPr>
              <a:t>deep</a:t>
            </a:r>
            <a:r>
              <a:rPr sz="2000" spc="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autoencoders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(RDA-KDD17)</a:t>
            </a:r>
            <a:endParaRPr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D30000"/>
              </a:buClr>
              <a:buFont typeface="Arial MT"/>
              <a:buChar char="•"/>
            </a:pPr>
            <a:endParaRPr sz="24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30000"/>
              </a:buClr>
              <a:buFont typeface="Arial MT"/>
              <a:buChar char="•"/>
            </a:pPr>
            <a:endParaRPr sz="3200" dirty="0">
              <a:latin typeface="Cambria"/>
              <a:cs typeface="Cambria"/>
            </a:endParaRPr>
          </a:p>
          <a:p>
            <a:pPr marL="52705">
              <a:lnSpc>
                <a:spcPct val="100000"/>
              </a:lnSpc>
            </a:pPr>
            <a:r>
              <a:rPr sz="2400" spc="-5" dirty="0">
                <a:latin typeface="Arial Black"/>
                <a:cs typeface="Arial Black"/>
              </a:rPr>
              <a:t>Pseudo</a:t>
            </a:r>
            <a:r>
              <a:rPr sz="2400" spc="-5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labeling</a:t>
            </a:r>
          </a:p>
          <a:p>
            <a:pPr marL="229870" indent="-174625">
              <a:lnSpc>
                <a:spcPct val="100000"/>
              </a:lnSpc>
              <a:spcBef>
                <a:spcPts val="475"/>
              </a:spcBef>
              <a:buClr>
                <a:srgbClr val="D30000"/>
              </a:buClr>
              <a:buFont typeface="Arial MT"/>
              <a:buChar char="•"/>
              <a:tabLst>
                <a:tab pos="230504" algn="l"/>
              </a:tabLst>
            </a:pP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Deep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distance-based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Cambria"/>
                <a:cs typeface="Cambria"/>
              </a:rPr>
              <a:t>method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Cambria"/>
                <a:cs typeface="Cambria"/>
              </a:rPr>
              <a:t>(REPEN-KDD18)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184" y="5425821"/>
            <a:ext cx="47193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indent="-173990">
              <a:lnSpc>
                <a:spcPct val="100000"/>
              </a:lnSpc>
              <a:spcBef>
                <a:spcPts val="95"/>
              </a:spcBef>
              <a:buClr>
                <a:srgbClr val="D30000"/>
              </a:buClr>
              <a:buFont typeface="Arial MT"/>
              <a:buChar char="•"/>
              <a:tabLst>
                <a:tab pos="186690" algn="l"/>
              </a:tabLst>
            </a:pP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Deep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mbria"/>
                <a:cs typeface="Cambria"/>
              </a:rPr>
              <a:t>ordinal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regression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(DOR-CVPR20)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5773" y="4817707"/>
            <a:ext cx="5178179" cy="5519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90255" y="2636067"/>
            <a:ext cx="5312123" cy="6642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96592" y="4978865"/>
            <a:ext cx="5336536" cy="63052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348963" y="3836399"/>
            <a:ext cx="4598670" cy="8305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400" spc="-5" dirty="0">
                <a:latin typeface="Arial Black"/>
                <a:cs typeface="Arial Black"/>
              </a:rPr>
              <a:t>Augmented</a:t>
            </a:r>
            <a:r>
              <a:rPr sz="2400" spc="-7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deep</a:t>
            </a:r>
            <a:r>
              <a:rPr sz="2400" spc="-45" dirty="0">
                <a:latin typeface="Arial Black"/>
                <a:cs typeface="Arial Black"/>
              </a:rPr>
              <a:t> </a:t>
            </a:r>
            <a:r>
              <a:rPr sz="2400" spc="-10" dirty="0">
                <a:latin typeface="Arial Black"/>
                <a:cs typeface="Arial Black"/>
              </a:rPr>
              <a:t>clustering</a:t>
            </a:r>
            <a:endParaRPr sz="2400" dirty="0">
              <a:latin typeface="Arial Black"/>
              <a:cs typeface="Arial Black"/>
            </a:endParaRPr>
          </a:p>
          <a:p>
            <a:pPr marL="189230" indent="-174625">
              <a:lnSpc>
                <a:spcPct val="100000"/>
              </a:lnSpc>
              <a:spcBef>
                <a:spcPts val="47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spc="265" dirty="0">
                <a:solidFill>
                  <a:srgbClr val="404040"/>
                </a:solidFill>
                <a:latin typeface="Cambria"/>
                <a:cs typeface="Cambria"/>
              </a:rPr>
              <a:t>DAGMM</a:t>
            </a:r>
            <a:r>
              <a:rPr sz="2000" spc="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mbria"/>
                <a:cs typeface="Cambria"/>
              </a:rPr>
              <a:t>(ICLR18)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327" y="838200"/>
            <a:ext cx="5955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Part</a:t>
            </a:r>
            <a:r>
              <a:rPr spc="-20" dirty="0"/>
              <a:t> </a:t>
            </a:r>
            <a:r>
              <a:rPr dirty="0"/>
              <a:t>2:</a:t>
            </a:r>
            <a:r>
              <a:rPr spc="-40" dirty="0"/>
              <a:t> </a:t>
            </a:r>
            <a:r>
              <a:rPr dirty="0"/>
              <a:t>Methods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19327" y="2133600"/>
            <a:ext cx="6436359" cy="27353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5" dirty="0">
                <a:solidFill>
                  <a:srgbClr val="800000"/>
                </a:solidFill>
              </a:rPr>
              <a:t>The</a:t>
            </a:r>
            <a:r>
              <a:rPr sz="1800" b="1" spc="1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modeling</a:t>
            </a:r>
            <a:r>
              <a:rPr sz="1800" b="1" spc="4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-10" dirty="0">
                <a:solidFill>
                  <a:srgbClr val="800000"/>
                </a:solidFill>
                <a:cs typeface="Arial Black"/>
              </a:rPr>
              <a:t>Deep</a:t>
            </a:r>
            <a:r>
              <a:rPr b="1" spc="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for</a:t>
            </a:r>
            <a:r>
              <a:rPr b="1" spc="-4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feature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extraction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5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feature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representations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of</a:t>
            </a:r>
            <a:r>
              <a:rPr b="1" spc="10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normality</a:t>
            </a:r>
            <a:r>
              <a:rPr b="1" spc="-50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-5" dirty="0">
                <a:solidFill>
                  <a:srgbClr val="800000"/>
                </a:solidFill>
                <a:cs typeface="Arial Black"/>
              </a:rPr>
              <a:t>End-to-end</a:t>
            </a:r>
            <a:r>
              <a:rPr b="1" spc="-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anomaly</a:t>
            </a:r>
            <a:r>
              <a:rPr b="1" spc="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score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endParaRPr sz="1800" b="1" spc="-5" dirty="0">
              <a:solidFill>
                <a:srgbClr val="800000"/>
              </a:solidFill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5" dirty="0">
                <a:solidFill>
                  <a:srgbClr val="800000"/>
                </a:solidFill>
              </a:rPr>
              <a:t>The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dirty="0">
                <a:solidFill>
                  <a:srgbClr val="800000"/>
                </a:solidFill>
              </a:rPr>
              <a:t>supervision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spc="-5" dirty="0">
                <a:solidFill>
                  <a:srgbClr val="800000"/>
                </a:solidFill>
              </a:rPr>
              <a:t>information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dirty="0">
                <a:solidFill>
                  <a:srgbClr val="800000"/>
                </a:solidFill>
                <a:cs typeface="Arial Black"/>
              </a:rPr>
              <a:t>Unsupervised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approach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dirty="0">
                <a:solidFill>
                  <a:srgbClr val="800000"/>
                </a:solidFill>
                <a:cs typeface="Arial Black"/>
              </a:rPr>
              <a:t>Weakly-supervised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 approach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spc="5" dirty="0">
                <a:solidFill>
                  <a:srgbClr val="888888"/>
                </a:solidFill>
                <a:cs typeface="Arial Black"/>
              </a:rPr>
              <a:t>Semi-supervised</a:t>
            </a:r>
            <a:r>
              <a:rPr spc="-55" dirty="0">
                <a:solidFill>
                  <a:srgbClr val="888888"/>
                </a:solidFill>
                <a:cs typeface="Arial Black"/>
              </a:rPr>
              <a:t> </a:t>
            </a:r>
            <a:r>
              <a:rPr dirty="0">
                <a:solidFill>
                  <a:srgbClr val="888888"/>
                </a:solidFill>
                <a:cs typeface="Arial Black"/>
              </a:rPr>
              <a:t>approach</a:t>
            </a:r>
            <a:endParaRPr dirty="0"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spc="-15" dirty="0">
                <a:solidFill>
                  <a:srgbClr val="888888"/>
                </a:solidFill>
              </a:rPr>
              <a:t>Implementation</a:t>
            </a:r>
            <a:r>
              <a:rPr sz="1800" spc="80" dirty="0">
                <a:solidFill>
                  <a:srgbClr val="888888"/>
                </a:solidFill>
              </a:rPr>
              <a:t> </a:t>
            </a:r>
            <a:r>
              <a:rPr sz="1800" spc="-15" dirty="0">
                <a:solidFill>
                  <a:srgbClr val="888888"/>
                </a:solidFill>
              </a:rPr>
              <a:t>and</a:t>
            </a:r>
            <a:r>
              <a:rPr sz="1800" spc="35" dirty="0">
                <a:solidFill>
                  <a:srgbClr val="888888"/>
                </a:solidFill>
              </a:rPr>
              <a:t> </a:t>
            </a:r>
            <a:r>
              <a:rPr sz="1800" spc="-10" dirty="0">
                <a:solidFill>
                  <a:srgbClr val="888888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146579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9327" y="5571744"/>
            <a:ext cx="11241405" cy="744855"/>
            <a:chOff x="719327" y="5571744"/>
            <a:chExt cx="11241405" cy="744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39" y="5571744"/>
              <a:ext cx="4733544" cy="7193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5673" y="5615357"/>
              <a:ext cx="5614485" cy="56471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644" y="874727"/>
            <a:ext cx="855789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5" dirty="0"/>
              <a:t>Weakly-supervised</a:t>
            </a:r>
            <a:r>
              <a:rPr spc="55" dirty="0"/>
              <a:t> </a:t>
            </a:r>
            <a:r>
              <a:rPr spc="-10" dirty="0"/>
              <a:t>approach</a:t>
            </a:r>
            <a:r>
              <a:rPr spc="75" dirty="0"/>
              <a:t> </a:t>
            </a:r>
            <a:r>
              <a:rPr spc="-5" dirty="0"/>
              <a:t>1/2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07542" y="3267543"/>
            <a:ext cx="4337685" cy="8293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15" dirty="0">
                <a:latin typeface="Arial Black"/>
                <a:cs typeface="Arial Black"/>
              </a:rPr>
              <a:t>Prior-driven</a:t>
            </a:r>
            <a:r>
              <a:rPr sz="2400" spc="20" dirty="0">
                <a:latin typeface="Arial Black"/>
                <a:cs typeface="Arial Black"/>
              </a:rPr>
              <a:t> </a:t>
            </a:r>
            <a:r>
              <a:rPr sz="2400" spc="-5" dirty="0">
                <a:latin typeface="Arial Black"/>
                <a:cs typeface="Arial Black"/>
              </a:rPr>
              <a:t>method</a:t>
            </a:r>
            <a:endParaRPr sz="2400" dirty="0">
              <a:latin typeface="Arial Black"/>
              <a:cs typeface="Arial Black"/>
            </a:endParaRPr>
          </a:p>
          <a:p>
            <a:pPr marL="189230" indent="-174625">
              <a:lnSpc>
                <a:spcPct val="100000"/>
              </a:lnSpc>
              <a:spcBef>
                <a:spcPts val="475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spc="40" dirty="0">
                <a:latin typeface="Cambria"/>
                <a:cs typeface="Cambria"/>
              </a:rPr>
              <a:t>Deviation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network</a:t>
            </a:r>
            <a:r>
              <a:rPr sz="2000" spc="7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(DevNet-KDD19)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2050" y="1991995"/>
            <a:ext cx="4111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Black"/>
                <a:cs typeface="Arial Black"/>
              </a:rPr>
              <a:t>Reinforcement</a:t>
            </a:r>
            <a:r>
              <a:rPr sz="2400" spc="-80" dirty="0">
                <a:latin typeface="Arial Black"/>
                <a:cs typeface="Arial Black"/>
              </a:rPr>
              <a:t> </a:t>
            </a:r>
            <a:r>
              <a:rPr sz="2400" spc="10" dirty="0">
                <a:latin typeface="Arial Black"/>
                <a:cs typeface="Arial Black"/>
              </a:rPr>
              <a:t>learning*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644" y="1525783"/>
            <a:ext cx="771588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800000"/>
                </a:solidFill>
                <a:latin typeface="Calibri"/>
                <a:cs typeface="Calibri"/>
              </a:rPr>
              <a:t>A</a:t>
            </a:r>
            <a:r>
              <a:rPr sz="2000" b="1" spc="-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800000"/>
                </a:solidFill>
                <a:latin typeface="Calibri"/>
                <a:cs typeface="Calibri"/>
              </a:rPr>
              <a:t>limited</a:t>
            </a:r>
            <a:r>
              <a:rPr sz="2000" b="1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800000"/>
                </a:solidFill>
                <a:latin typeface="Calibri"/>
                <a:cs typeface="Calibri"/>
              </a:rPr>
              <a:t>number</a:t>
            </a:r>
            <a:r>
              <a:rPr sz="2000" b="1" spc="-1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800000"/>
                </a:solidFill>
                <a:latin typeface="Calibri"/>
                <a:cs typeface="Calibri"/>
              </a:rPr>
              <a:t>of</a:t>
            </a:r>
            <a:r>
              <a:rPr sz="2000" b="1" spc="-1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00000"/>
                </a:solidFill>
                <a:latin typeface="Calibri"/>
                <a:cs typeface="Calibri"/>
              </a:rPr>
              <a:t>partially</a:t>
            </a:r>
            <a:r>
              <a:rPr sz="2000" b="1" spc="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800000"/>
                </a:solidFill>
                <a:latin typeface="Calibri"/>
                <a:cs typeface="Calibri"/>
              </a:rPr>
              <a:t>labeled</a:t>
            </a:r>
            <a:r>
              <a:rPr sz="2000" b="1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00000"/>
                </a:solidFill>
                <a:latin typeface="Calibri"/>
                <a:cs typeface="Calibri"/>
              </a:rPr>
              <a:t>anomalies</a:t>
            </a:r>
            <a:r>
              <a:rPr sz="2000" b="1" spc="2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00000"/>
                </a:solidFill>
                <a:latin typeface="Calibri"/>
                <a:cs typeface="Calibri"/>
              </a:rPr>
              <a:t>and</a:t>
            </a:r>
            <a:r>
              <a:rPr sz="2000" b="1" spc="-2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800000"/>
                </a:solidFill>
                <a:latin typeface="Calibri"/>
                <a:cs typeface="Calibri"/>
              </a:rPr>
              <a:t>large</a:t>
            </a:r>
            <a:r>
              <a:rPr sz="2000" b="1" spc="2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00000"/>
                </a:solidFill>
                <a:latin typeface="Calibri"/>
                <a:cs typeface="Calibri"/>
              </a:rPr>
              <a:t>unlabeled</a:t>
            </a:r>
            <a:r>
              <a:rPr sz="2000" b="1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800000"/>
                </a:solidFill>
                <a:latin typeface="Calibri"/>
                <a:cs typeface="Calibri"/>
              </a:rPr>
              <a:t>data</a:t>
            </a:r>
            <a:endParaRPr sz="20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238" y="4238477"/>
            <a:ext cx="5320417" cy="4011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7542" y="4659156"/>
            <a:ext cx="5372735" cy="8293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5" dirty="0">
                <a:latin typeface="Arial Black"/>
                <a:cs typeface="Arial Black"/>
              </a:rPr>
              <a:t>Surrogate</a:t>
            </a:r>
            <a:r>
              <a:rPr sz="2400" spc="-40" dirty="0">
                <a:latin typeface="Arial Black"/>
                <a:cs typeface="Arial Black"/>
              </a:rPr>
              <a:t> </a:t>
            </a:r>
            <a:r>
              <a:rPr sz="2400" spc="10" dirty="0">
                <a:latin typeface="Arial Black"/>
                <a:cs typeface="Arial Black"/>
              </a:rPr>
              <a:t>learning</a:t>
            </a:r>
            <a:endParaRPr sz="2400" dirty="0">
              <a:latin typeface="Arial Black"/>
              <a:cs typeface="Arial Black"/>
            </a:endParaRPr>
          </a:p>
          <a:p>
            <a:pPr marL="189230" indent="-174625">
              <a:lnSpc>
                <a:spcPct val="100000"/>
              </a:lnSpc>
              <a:spcBef>
                <a:spcPts val="47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spc="20" dirty="0">
                <a:latin typeface="Cambria"/>
                <a:cs typeface="Cambria"/>
              </a:rPr>
              <a:t>Pairwise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5" dirty="0">
                <a:latin typeface="Cambria"/>
                <a:cs typeface="Cambria"/>
              </a:rPr>
              <a:t>relation</a:t>
            </a:r>
            <a:r>
              <a:rPr sz="2000" spc="75" dirty="0">
                <a:latin typeface="Cambria"/>
                <a:cs typeface="Cambria"/>
              </a:rPr>
              <a:t> </a:t>
            </a:r>
            <a:r>
              <a:rPr sz="2000" spc="20" dirty="0">
                <a:latin typeface="Cambria"/>
                <a:cs typeface="Cambria"/>
              </a:rPr>
              <a:t>prediction</a:t>
            </a:r>
            <a:r>
              <a:rPr sz="2000" spc="70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(PReNet-arXiv19)</a:t>
            </a:r>
            <a:endParaRPr sz="2000" dirty="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542" y="1884841"/>
            <a:ext cx="5450840" cy="8293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10" dirty="0">
                <a:latin typeface="Arial Black"/>
                <a:cs typeface="Arial Black"/>
              </a:rPr>
              <a:t>Contrastive</a:t>
            </a:r>
            <a:r>
              <a:rPr sz="2400" spc="-5" dirty="0">
                <a:latin typeface="Arial Black"/>
                <a:cs typeface="Arial Black"/>
              </a:rPr>
              <a:t> </a:t>
            </a:r>
            <a:r>
              <a:rPr sz="2400" spc="-15" dirty="0">
                <a:latin typeface="Arial Black"/>
                <a:cs typeface="Arial Black"/>
              </a:rPr>
              <a:t>feature</a:t>
            </a:r>
            <a:r>
              <a:rPr sz="2400" spc="-5" dirty="0">
                <a:latin typeface="Arial Black"/>
                <a:cs typeface="Arial Black"/>
              </a:rPr>
              <a:t> </a:t>
            </a:r>
            <a:r>
              <a:rPr sz="2400" spc="10" dirty="0">
                <a:latin typeface="Arial Black"/>
                <a:cs typeface="Arial Black"/>
              </a:rPr>
              <a:t>learning</a:t>
            </a:r>
            <a:endParaRPr sz="2400" dirty="0">
              <a:latin typeface="Arial Black"/>
              <a:cs typeface="Arial Black"/>
            </a:endParaRPr>
          </a:p>
          <a:p>
            <a:pPr marL="189230" indent="-174625">
              <a:lnSpc>
                <a:spcPct val="100000"/>
              </a:lnSpc>
              <a:spcBef>
                <a:spcPts val="470"/>
              </a:spcBef>
              <a:buClr>
                <a:srgbClr val="D30000"/>
              </a:buClr>
              <a:buFont typeface="Arial MT"/>
              <a:buChar char="•"/>
              <a:tabLst>
                <a:tab pos="189865" algn="l"/>
              </a:tabLst>
            </a:pPr>
            <a:r>
              <a:rPr sz="2000" spc="65" dirty="0">
                <a:latin typeface="Cambria"/>
                <a:cs typeface="Cambria"/>
              </a:rPr>
              <a:t>Deep</a:t>
            </a:r>
            <a:r>
              <a:rPr sz="2000" spc="70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distance-based</a:t>
            </a:r>
            <a:r>
              <a:rPr sz="2000" spc="75" dirty="0">
                <a:latin typeface="Cambria"/>
                <a:cs typeface="Cambria"/>
              </a:rPr>
              <a:t> </a:t>
            </a:r>
            <a:r>
              <a:rPr sz="2000" spc="35" dirty="0">
                <a:latin typeface="Cambria"/>
                <a:cs typeface="Cambria"/>
              </a:rPr>
              <a:t>method</a:t>
            </a:r>
            <a:r>
              <a:rPr sz="2000" spc="7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(REPEN-KDD18)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0390" y="2706700"/>
            <a:ext cx="5199887" cy="6736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74611" y="3014897"/>
            <a:ext cx="4895490" cy="92409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9927" y="4196079"/>
            <a:ext cx="3400535" cy="31546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98366" y="2599825"/>
            <a:ext cx="1505748" cy="33512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523548" y="6374350"/>
            <a:ext cx="8436610" cy="33855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0"/>
              </a:spcBef>
            </a:pPr>
            <a:r>
              <a:rPr sz="900" spc="-5" dirty="0">
                <a:solidFill>
                  <a:srgbClr val="212121"/>
                </a:solidFill>
                <a:latin typeface="Arial MT"/>
                <a:cs typeface="Arial MT"/>
              </a:rPr>
              <a:t>*Pang,</a:t>
            </a:r>
            <a:r>
              <a:rPr sz="9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Guansong,</a:t>
            </a:r>
            <a:r>
              <a:rPr sz="900" spc="-6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et</a:t>
            </a:r>
            <a:r>
              <a:rPr sz="900" spc="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spc="5" dirty="0">
                <a:solidFill>
                  <a:srgbClr val="212121"/>
                </a:solidFill>
                <a:latin typeface="Arial MT"/>
                <a:cs typeface="Arial MT"/>
              </a:rPr>
              <a:t>al.</a:t>
            </a:r>
            <a:r>
              <a:rPr sz="900" spc="-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"Deep</a:t>
            </a:r>
            <a:r>
              <a:rPr sz="900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212121"/>
                </a:solidFill>
                <a:latin typeface="Arial MT"/>
                <a:cs typeface="Arial MT"/>
              </a:rPr>
              <a:t>Reinforcement</a:t>
            </a:r>
            <a:r>
              <a:rPr sz="900" spc="-3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Learning</a:t>
            </a:r>
            <a:r>
              <a:rPr sz="9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for</a:t>
            </a:r>
            <a:r>
              <a:rPr sz="900" spc="-5" dirty="0">
                <a:solidFill>
                  <a:srgbClr val="212121"/>
                </a:solidFill>
                <a:latin typeface="Arial MT"/>
                <a:cs typeface="Arial MT"/>
              </a:rPr>
              <a:t> Unknown</a:t>
            </a:r>
            <a:r>
              <a:rPr sz="9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212121"/>
                </a:solidFill>
                <a:latin typeface="Arial MT"/>
                <a:cs typeface="Arial MT"/>
              </a:rPr>
              <a:t>Anomaly</a:t>
            </a:r>
            <a:r>
              <a:rPr sz="9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Detection."</a:t>
            </a:r>
            <a:r>
              <a:rPr sz="900" spc="3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i="1" spc="-10" dirty="0">
                <a:solidFill>
                  <a:srgbClr val="212121"/>
                </a:solidFill>
                <a:latin typeface="Arial"/>
                <a:cs typeface="Arial"/>
              </a:rPr>
              <a:t>arXiv</a:t>
            </a:r>
            <a:r>
              <a:rPr sz="900" i="1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900" i="1" spc="-5" dirty="0">
                <a:solidFill>
                  <a:srgbClr val="212121"/>
                </a:solidFill>
                <a:latin typeface="Arial"/>
                <a:cs typeface="Arial"/>
              </a:rPr>
              <a:t>preprint:2009.06847</a:t>
            </a:r>
            <a:r>
              <a:rPr sz="900" i="1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(2020).</a:t>
            </a:r>
            <a:endParaRPr sz="900" dirty="0">
              <a:latin typeface="Arial MT"/>
              <a:cs typeface="Arial MT"/>
            </a:endParaRPr>
          </a:p>
          <a:p>
            <a:pPr marL="44450">
              <a:lnSpc>
                <a:spcPct val="100000"/>
              </a:lnSpc>
              <a:spcBef>
                <a:spcPts val="185"/>
              </a:spcBef>
            </a:pPr>
            <a:r>
              <a:rPr sz="900" baseline="24305" dirty="0">
                <a:latin typeface="Cambria"/>
                <a:cs typeface="Cambria"/>
              </a:rPr>
              <a:t>+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Ruff,</a:t>
            </a:r>
            <a:r>
              <a:rPr sz="900" spc="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Lukas,</a:t>
            </a:r>
            <a:r>
              <a:rPr sz="900" spc="-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et</a:t>
            </a:r>
            <a:r>
              <a:rPr sz="9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spc="5" dirty="0">
                <a:solidFill>
                  <a:srgbClr val="212121"/>
                </a:solidFill>
                <a:latin typeface="Arial MT"/>
                <a:cs typeface="Arial MT"/>
              </a:rPr>
              <a:t>al.</a:t>
            </a:r>
            <a:r>
              <a:rPr sz="900" spc="-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"Deep</a:t>
            </a:r>
            <a:r>
              <a:rPr sz="900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semi-supervised</a:t>
            </a:r>
            <a:r>
              <a:rPr sz="900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212121"/>
                </a:solidFill>
                <a:latin typeface="Arial MT"/>
                <a:cs typeface="Arial MT"/>
              </a:rPr>
              <a:t>anomaly</a:t>
            </a:r>
            <a:r>
              <a:rPr sz="900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detection."</a:t>
            </a:r>
            <a:r>
              <a:rPr sz="900" spc="-2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900" i="1" spc="-10" dirty="0">
                <a:solidFill>
                  <a:srgbClr val="212121"/>
                </a:solidFill>
                <a:latin typeface="Arial"/>
                <a:cs typeface="Arial"/>
              </a:rPr>
              <a:t>arXiv</a:t>
            </a:r>
            <a:r>
              <a:rPr sz="900" i="1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900" i="1" spc="-5" dirty="0">
                <a:solidFill>
                  <a:srgbClr val="212121"/>
                </a:solidFill>
                <a:latin typeface="Arial"/>
                <a:cs typeface="Arial"/>
              </a:rPr>
              <a:t>preprint</a:t>
            </a:r>
            <a:r>
              <a:rPr sz="900" i="1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900" i="1" spc="-5" dirty="0">
                <a:solidFill>
                  <a:srgbClr val="212121"/>
                </a:solidFill>
                <a:latin typeface="Arial"/>
                <a:cs typeface="Arial"/>
              </a:rPr>
              <a:t>arXiv:1906.02694</a:t>
            </a:r>
            <a:r>
              <a:rPr sz="900" i="1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12121"/>
                </a:solidFill>
                <a:latin typeface="Arial MT"/>
                <a:cs typeface="Arial MT"/>
              </a:rPr>
              <a:t>(2019).</a:t>
            </a:r>
            <a:endParaRPr sz="90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19354" y="4692080"/>
            <a:ext cx="5892165" cy="8796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b="1" spc="245" dirty="0">
                <a:solidFill>
                  <a:srgbClr val="00AF50"/>
                </a:solidFill>
                <a:latin typeface="Cambria"/>
                <a:cs typeface="Cambria"/>
              </a:rPr>
              <a:t>A</a:t>
            </a:r>
            <a:r>
              <a:rPr b="1" spc="45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b="1" dirty="0">
                <a:solidFill>
                  <a:srgbClr val="00AF50"/>
                </a:solidFill>
                <a:latin typeface="Cambria"/>
                <a:cs typeface="Cambria"/>
              </a:rPr>
              <a:t>limited</a:t>
            </a:r>
            <a:r>
              <a:rPr b="1" spc="2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b="1" spc="-25" dirty="0">
                <a:solidFill>
                  <a:srgbClr val="00AF50"/>
                </a:solidFill>
                <a:latin typeface="Cambria"/>
                <a:cs typeface="Cambria"/>
              </a:rPr>
              <a:t>number</a:t>
            </a:r>
            <a:r>
              <a:rPr b="1" spc="6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b="1" spc="40" dirty="0">
                <a:solidFill>
                  <a:srgbClr val="00AF50"/>
                </a:solidFill>
                <a:latin typeface="Cambria"/>
                <a:cs typeface="Cambria"/>
              </a:rPr>
              <a:t>of</a:t>
            </a:r>
            <a:r>
              <a:rPr b="1" spc="8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b="1" spc="-20" dirty="0">
                <a:solidFill>
                  <a:srgbClr val="00AF50"/>
                </a:solidFill>
                <a:latin typeface="Cambria"/>
                <a:cs typeface="Cambria"/>
              </a:rPr>
              <a:t>partially</a:t>
            </a:r>
            <a:r>
              <a:rPr b="1" spc="1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b="1" spc="-5" dirty="0">
                <a:solidFill>
                  <a:srgbClr val="00AF50"/>
                </a:solidFill>
                <a:latin typeface="Cambria"/>
                <a:cs typeface="Cambria"/>
              </a:rPr>
              <a:t>labeled</a:t>
            </a:r>
            <a:r>
              <a:rPr b="1" spc="25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b="1" spc="-20" dirty="0">
                <a:solidFill>
                  <a:srgbClr val="00AF50"/>
                </a:solidFill>
                <a:latin typeface="Cambria"/>
                <a:cs typeface="Cambria"/>
              </a:rPr>
              <a:t>anomalies</a:t>
            </a:r>
            <a:r>
              <a:rPr b="1" spc="20" dirty="0">
                <a:solidFill>
                  <a:srgbClr val="00AF50"/>
                </a:solidFill>
                <a:latin typeface="Cambria"/>
                <a:cs typeface="Cambria"/>
              </a:rPr>
              <a:t> +</a:t>
            </a:r>
            <a:endParaRPr dirty="0">
              <a:latin typeface="Cambria"/>
              <a:cs typeface="Cambria"/>
            </a:endParaRPr>
          </a:p>
          <a:p>
            <a:pPr marL="38100">
              <a:lnSpc>
                <a:spcPts val="2390"/>
              </a:lnSpc>
            </a:pPr>
            <a:r>
              <a:rPr b="1" spc="-35" dirty="0">
                <a:solidFill>
                  <a:srgbClr val="00AF50"/>
                </a:solidFill>
                <a:latin typeface="Cambria"/>
                <a:cs typeface="Cambria"/>
              </a:rPr>
              <a:t>large</a:t>
            </a:r>
            <a:r>
              <a:rPr b="1" spc="4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b="1" dirty="0">
                <a:solidFill>
                  <a:srgbClr val="00AF50"/>
                </a:solidFill>
                <a:latin typeface="Cambria"/>
                <a:cs typeface="Cambria"/>
              </a:rPr>
              <a:t>unlabeled</a:t>
            </a:r>
            <a:r>
              <a:rPr b="1" spc="40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b="1" spc="-45" dirty="0">
                <a:solidFill>
                  <a:srgbClr val="00AF50"/>
                </a:solidFill>
                <a:latin typeface="Cambria"/>
                <a:cs typeface="Cambria"/>
              </a:rPr>
              <a:t>data</a:t>
            </a:r>
            <a:r>
              <a:rPr b="1" spc="45" dirty="0">
                <a:solidFill>
                  <a:srgbClr val="00AF50"/>
                </a:solidFill>
                <a:latin typeface="Cambria"/>
                <a:cs typeface="Cambria"/>
              </a:rPr>
              <a:t> </a:t>
            </a:r>
            <a:r>
              <a:rPr b="1" spc="20" dirty="0">
                <a:solidFill>
                  <a:srgbClr val="D30000"/>
                </a:solidFill>
                <a:latin typeface="Cambria"/>
                <a:cs typeface="Cambria"/>
              </a:rPr>
              <a:t>+</a:t>
            </a:r>
            <a:r>
              <a:rPr b="1" spc="75" dirty="0">
                <a:solidFill>
                  <a:srgbClr val="D30000"/>
                </a:solidFill>
                <a:latin typeface="Cambria"/>
                <a:cs typeface="Cambria"/>
              </a:rPr>
              <a:t> </a:t>
            </a:r>
            <a:r>
              <a:rPr b="1" spc="-35" dirty="0">
                <a:solidFill>
                  <a:srgbClr val="D30000"/>
                </a:solidFill>
                <a:latin typeface="Cambria"/>
                <a:cs typeface="Cambria"/>
              </a:rPr>
              <a:t>some</a:t>
            </a:r>
            <a:r>
              <a:rPr b="1" spc="60" dirty="0">
                <a:solidFill>
                  <a:srgbClr val="D30000"/>
                </a:solidFill>
                <a:latin typeface="Cambria"/>
                <a:cs typeface="Cambria"/>
              </a:rPr>
              <a:t> </a:t>
            </a:r>
            <a:r>
              <a:rPr b="1" spc="-5" dirty="0">
                <a:solidFill>
                  <a:srgbClr val="D30000"/>
                </a:solidFill>
                <a:latin typeface="Cambria"/>
                <a:cs typeface="Cambria"/>
              </a:rPr>
              <a:t>labeled</a:t>
            </a:r>
            <a:r>
              <a:rPr b="1" spc="20" dirty="0">
                <a:solidFill>
                  <a:srgbClr val="D30000"/>
                </a:solidFill>
                <a:latin typeface="Cambria"/>
                <a:cs typeface="Cambria"/>
              </a:rPr>
              <a:t> </a:t>
            </a:r>
            <a:r>
              <a:rPr b="1" spc="-35" dirty="0">
                <a:solidFill>
                  <a:srgbClr val="D30000"/>
                </a:solidFill>
                <a:latin typeface="Cambria"/>
                <a:cs typeface="Cambria"/>
              </a:rPr>
              <a:t>normal</a:t>
            </a:r>
            <a:r>
              <a:rPr b="1" spc="40" dirty="0">
                <a:solidFill>
                  <a:srgbClr val="D30000"/>
                </a:solidFill>
                <a:latin typeface="Cambria"/>
                <a:cs typeface="Cambria"/>
              </a:rPr>
              <a:t> </a:t>
            </a:r>
            <a:r>
              <a:rPr b="1" spc="-45" dirty="0">
                <a:solidFill>
                  <a:srgbClr val="D30000"/>
                </a:solidFill>
                <a:latin typeface="Cambria"/>
                <a:cs typeface="Cambria"/>
              </a:rPr>
              <a:t>data</a:t>
            </a:r>
            <a:endParaRPr dirty="0">
              <a:latin typeface="Cambria"/>
              <a:cs typeface="Cambria"/>
            </a:endParaRPr>
          </a:p>
          <a:p>
            <a:pPr marL="38100">
              <a:lnSpc>
                <a:spcPts val="2390"/>
              </a:lnSpc>
            </a:pPr>
            <a:r>
              <a:rPr spc="97" baseline="24691" dirty="0">
                <a:latin typeface="Cambria"/>
                <a:cs typeface="Cambria"/>
              </a:rPr>
              <a:t>+</a:t>
            </a:r>
            <a:r>
              <a:rPr spc="65" dirty="0">
                <a:latin typeface="Cambria"/>
                <a:cs typeface="Cambria"/>
              </a:rPr>
              <a:t>Deep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195" dirty="0">
                <a:latin typeface="Cambria"/>
                <a:cs typeface="Cambria"/>
              </a:rPr>
              <a:t>SAD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20" dirty="0">
                <a:latin typeface="Cambria"/>
                <a:cs typeface="Cambria"/>
              </a:rPr>
              <a:t>built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55" dirty="0">
                <a:latin typeface="Cambria"/>
                <a:cs typeface="Cambria"/>
              </a:rPr>
              <a:t>upon</a:t>
            </a:r>
            <a:r>
              <a:rPr spc="65" dirty="0">
                <a:latin typeface="Cambria"/>
                <a:cs typeface="Cambria"/>
              </a:rPr>
              <a:t> Deep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175" dirty="0">
                <a:latin typeface="Cambria"/>
                <a:cs typeface="Cambria"/>
              </a:rPr>
              <a:t>SVDD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877E21FC-AE88-DD00-9ADD-AC5E346E74E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42941"/>
            <a:ext cx="855789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5" dirty="0"/>
              <a:t>Weakly-supervised</a:t>
            </a:r>
            <a:r>
              <a:rPr spc="55" dirty="0"/>
              <a:t> </a:t>
            </a:r>
            <a:r>
              <a:rPr spc="-10" dirty="0"/>
              <a:t>approach</a:t>
            </a:r>
            <a:r>
              <a:rPr spc="75" dirty="0"/>
              <a:t> </a:t>
            </a:r>
            <a:r>
              <a:rPr spc="-5" dirty="0"/>
              <a:t>2/2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927356"/>
            <a:ext cx="5544185" cy="1867947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b="1" spc="-10" dirty="0">
                <a:solidFill>
                  <a:srgbClr val="800000"/>
                </a:solidFill>
                <a:cs typeface="Calibri"/>
              </a:rPr>
              <a:t>Inexact</a:t>
            </a:r>
            <a:r>
              <a:rPr b="1" dirty="0">
                <a:solidFill>
                  <a:srgbClr val="800000"/>
                </a:solidFill>
                <a:cs typeface="Calibri"/>
              </a:rPr>
              <a:t> </a:t>
            </a:r>
            <a:r>
              <a:rPr b="1" spc="-5" dirty="0">
                <a:solidFill>
                  <a:srgbClr val="800000"/>
                </a:solidFill>
                <a:cs typeface="Calibri"/>
              </a:rPr>
              <a:t>anomaly</a:t>
            </a:r>
            <a:r>
              <a:rPr b="1" spc="-15" dirty="0">
                <a:solidFill>
                  <a:srgbClr val="800000"/>
                </a:solidFill>
                <a:cs typeface="Calibri"/>
              </a:rPr>
              <a:t> </a:t>
            </a:r>
            <a:r>
              <a:rPr b="1" spc="-5" dirty="0">
                <a:solidFill>
                  <a:srgbClr val="800000"/>
                </a:solidFill>
                <a:cs typeface="Calibri"/>
              </a:rPr>
              <a:t>labels</a:t>
            </a:r>
            <a:r>
              <a:rPr b="1" spc="10" dirty="0">
                <a:solidFill>
                  <a:srgbClr val="800000"/>
                </a:solidFill>
                <a:cs typeface="Calibri"/>
              </a:rPr>
              <a:t> </a:t>
            </a:r>
            <a:r>
              <a:rPr b="1" spc="-10" dirty="0">
                <a:solidFill>
                  <a:srgbClr val="800000"/>
                </a:solidFill>
                <a:cs typeface="Calibri"/>
              </a:rPr>
              <a:t>(coarse-grained</a:t>
            </a:r>
            <a:r>
              <a:rPr b="1" spc="5" dirty="0">
                <a:solidFill>
                  <a:srgbClr val="800000"/>
                </a:solidFill>
                <a:cs typeface="Calibri"/>
              </a:rPr>
              <a:t> </a:t>
            </a:r>
            <a:r>
              <a:rPr b="1" spc="-10" dirty="0">
                <a:solidFill>
                  <a:srgbClr val="800000"/>
                </a:solidFill>
                <a:cs typeface="Calibri"/>
              </a:rPr>
              <a:t>labels)</a:t>
            </a:r>
            <a:endParaRPr dirty="0">
              <a:solidFill>
                <a:srgbClr val="800000"/>
              </a:solidFill>
              <a:cs typeface="Calibri"/>
            </a:endParaRPr>
          </a:p>
          <a:p>
            <a:pPr marL="31115">
              <a:lnSpc>
                <a:spcPct val="100000"/>
              </a:lnSpc>
              <a:spcBef>
                <a:spcPts val="930"/>
              </a:spcBef>
            </a:pPr>
            <a:r>
              <a:rPr b="1" spc="-5" dirty="0">
                <a:cs typeface="Arial Black"/>
              </a:rPr>
              <a:t>Multiple instance</a:t>
            </a:r>
            <a:r>
              <a:rPr b="1" spc="-45" dirty="0">
                <a:cs typeface="Arial Black"/>
              </a:rPr>
              <a:t> </a:t>
            </a:r>
            <a:r>
              <a:rPr b="1" spc="10" dirty="0">
                <a:cs typeface="Arial Black"/>
              </a:rPr>
              <a:t>learning</a:t>
            </a:r>
            <a:endParaRPr b="1" dirty="0">
              <a:cs typeface="Arial Black"/>
            </a:endParaRPr>
          </a:p>
          <a:p>
            <a:pPr marL="208279" marR="5080" indent="-173990">
              <a:lnSpc>
                <a:spcPct val="90000"/>
              </a:lnSpc>
              <a:spcBef>
                <a:spcPts val="715"/>
              </a:spcBef>
              <a:buClr>
                <a:srgbClr val="D30000"/>
              </a:buClr>
              <a:buFont typeface="Arial MT"/>
              <a:buChar char="•"/>
              <a:tabLst>
                <a:tab pos="208915" algn="l"/>
              </a:tabLst>
            </a:pPr>
            <a:r>
              <a:rPr b="1" spc="-30" dirty="0">
                <a:solidFill>
                  <a:srgbClr val="404040"/>
                </a:solidFill>
                <a:cs typeface="Cambria"/>
              </a:rPr>
              <a:t>Problem</a:t>
            </a:r>
            <a:r>
              <a:rPr b="1" spc="60" dirty="0">
                <a:solidFill>
                  <a:srgbClr val="404040"/>
                </a:solidFill>
                <a:cs typeface="Cambria"/>
              </a:rPr>
              <a:t> </a:t>
            </a:r>
            <a:r>
              <a:rPr b="1" spc="-15" dirty="0">
                <a:solidFill>
                  <a:srgbClr val="404040"/>
                </a:solidFill>
                <a:cs typeface="Cambria"/>
              </a:rPr>
              <a:t>setting</a:t>
            </a:r>
            <a:r>
              <a:rPr spc="-15" dirty="0">
                <a:solidFill>
                  <a:srgbClr val="404040"/>
                </a:solidFill>
                <a:cs typeface="Cambria"/>
              </a:rPr>
              <a:t>:</a:t>
            </a:r>
            <a:r>
              <a:rPr spc="20" dirty="0">
                <a:solidFill>
                  <a:srgbClr val="404040"/>
                </a:solidFill>
                <a:cs typeface="Cambria"/>
              </a:rPr>
              <a:t> </a:t>
            </a:r>
            <a:r>
              <a:rPr spc="90" dirty="0">
                <a:solidFill>
                  <a:srgbClr val="404040"/>
                </a:solidFill>
                <a:cs typeface="Cambria"/>
              </a:rPr>
              <a:t>Given</a:t>
            </a:r>
            <a:r>
              <a:rPr spc="105" dirty="0">
                <a:solidFill>
                  <a:srgbClr val="404040"/>
                </a:solidFill>
                <a:cs typeface="Cambria"/>
              </a:rPr>
              <a:t> </a:t>
            </a:r>
            <a:r>
              <a:rPr spc="15" dirty="0">
                <a:solidFill>
                  <a:srgbClr val="404040"/>
                </a:solidFill>
                <a:cs typeface="Cambria"/>
              </a:rPr>
              <a:t>a</a:t>
            </a:r>
            <a:r>
              <a:rPr spc="50" dirty="0">
                <a:solidFill>
                  <a:srgbClr val="404040"/>
                </a:solidFill>
                <a:cs typeface="Cambria"/>
              </a:rPr>
              <a:t> </a:t>
            </a:r>
            <a:r>
              <a:rPr spc="20" dirty="0">
                <a:solidFill>
                  <a:srgbClr val="404040"/>
                </a:solidFill>
                <a:cs typeface="Cambria"/>
              </a:rPr>
              <a:t>large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-25" dirty="0">
                <a:solidFill>
                  <a:srgbClr val="404040"/>
                </a:solidFill>
                <a:cs typeface="Cambria"/>
              </a:rPr>
              <a:t>set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of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videos 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with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b="1" dirty="0">
                <a:solidFill>
                  <a:srgbClr val="404040"/>
                </a:solidFill>
                <a:cs typeface="Cambria"/>
              </a:rPr>
              <a:t>video-level</a:t>
            </a:r>
            <a:r>
              <a:rPr b="1" spc="20" dirty="0">
                <a:solidFill>
                  <a:srgbClr val="404040"/>
                </a:solidFill>
                <a:cs typeface="Cambria"/>
              </a:rPr>
              <a:t> </a:t>
            </a:r>
            <a:r>
              <a:rPr b="1" spc="-5" dirty="0">
                <a:solidFill>
                  <a:srgbClr val="404040"/>
                </a:solidFill>
                <a:cs typeface="Cambria"/>
              </a:rPr>
              <a:t>labels</a:t>
            </a:r>
            <a:r>
              <a:rPr b="1"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of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anomaly</a:t>
            </a:r>
            <a:r>
              <a:rPr spc="75" dirty="0">
                <a:solidFill>
                  <a:srgbClr val="404040"/>
                </a:solidFill>
                <a:cs typeface="Cambria"/>
              </a:rPr>
              <a:t> </a:t>
            </a:r>
            <a:r>
              <a:rPr spc="55" dirty="0">
                <a:solidFill>
                  <a:srgbClr val="404040"/>
                </a:solidFill>
                <a:cs typeface="Cambria"/>
              </a:rPr>
              <a:t>and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25" dirty="0">
                <a:solidFill>
                  <a:srgbClr val="404040"/>
                </a:solidFill>
                <a:cs typeface="Cambria"/>
              </a:rPr>
              <a:t>normal </a:t>
            </a:r>
            <a:r>
              <a:rPr spc="-42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classes,</a:t>
            </a:r>
            <a:r>
              <a:rPr spc="90" dirty="0">
                <a:solidFill>
                  <a:srgbClr val="404040"/>
                </a:solidFill>
                <a:cs typeface="Cambria"/>
              </a:rPr>
              <a:t> </a:t>
            </a:r>
            <a:r>
              <a:rPr spc="40" dirty="0">
                <a:solidFill>
                  <a:srgbClr val="404040"/>
                </a:solidFill>
                <a:cs typeface="Cambria"/>
              </a:rPr>
              <a:t>we</a:t>
            </a:r>
            <a:r>
              <a:rPr spc="65" dirty="0">
                <a:solidFill>
                  <a:srgbClr val="404040"/>
                </a:solidFill>
                <a:cs typeface="Cambria"/>
              </a:rPr>
              <a:t> </a:t>
            </a:r>
            <a:r>
              <a:rPr spc="45" dirty="0">
                <a:solidFill>
                  <a:srgbClr val="404040"/>
                </a:solidFill>
                <a:cs typeface="Cambria"/>
              </a:rPr>
              <a:t>aim</a:t>
            </a:r>
            <a:r>
              <a:rPr spc="7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</a:t>
            </a:r>
            <a:r>
              <a:rPr spc="45" dirty="0">
                <a:solidFill>
                  <a:srgbClr val="404040"/>
                </a:solidFill>
                <a:cs typeface="Cambria"/>
              </a:rPr>
              <a:t> </a:t>
            </a:r>
            <a:r>
              <a:rPr spc="5" dirty="0">
                <a:solidFill>
                  <a:srgbClr val="404040"/>
                </a:solidFill>
                <a:cs typeface="Cambria"/>
              </a:rPr>
              <a:t>learn</a:t>
            </a:r>
            <a:r>
              <a:rPr spc="55" dirty="0">
                <a:solidFill>
                  <a:srgbClr val="404040"/>
                </a:solidFill>
                <a:cs typeface="Cambria"/>
              </a:rPr>
              <a:t> </a:t>
            </a:r>
            <a:r>
              <a:rPr spc="10" dirty="0">
                <a:solidFill>
                  <a:srgbClr val="404040"/>
                </a:solidFill>
                <a:cs typeface="Cambria"/>
              </a:rPr>
              <a:t>detection</a:t>
            </a:r>
            <a:r>
              <a:rPr spc="100"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models</a:t>
            </a:r>
            <a:r>
              <a:rPr spc="80" dirty="0">
                <a:solidFill>
                  <a:srgbClr val="404040"/>
                </a:solidFill>
                <a:cs typeface="Cambria"/>
              </a:rPr>
              <a:t> </a:t>
            </a:r>
            <a:r>
              <a:rPr spc="-5" dirty="0">
                <a:solidFill>
                  <a:srgbClr val="404040"/>
                </a:solidFill>
                <a:cs typeface="Cambria"/>
              </a:rPr>
              <a:t>to </a:t>
            </a:r>
            <a:r>
              <a:rPr dirty="0">
                <a:solidFill>
                  <a:srgbClr val="404040"/>
                </a:solidFill>
                <a:cs typeface="Cambria"/>
              </a:rPr>
              <a:t> </a:t>
            </a:r>
            <a:r>
              <a:rPr spc="35" dirty="0">
                <a:solidFill>
                  <a:srgbClr val="404040"/>
                </a:solidFill>
                <a:cs typeface="Cambria"/>
              </a:rPr>
              <a:t>identify</a:t>
            </a:r>
            <a:r>
              <a:rPr spc="85" dirty="0">
                <a:solidFill>
                  <a:srgbClr val="404040"/>
                </a:solidFill>
                <a:cs typeface="Cambria"/>
              </a:rPr>
              <a:t> </a:t>
            </a:r>
            <a:r>
              <a:rPr b="1" spc="-35" dirty="0">
                <a:solidFill>
                  <a:srgbClr val="404040"/>
                </a:solidFill>
                <a:cs typeface="Cambria"/>
              </a:rPr>
              <a:t>abnormal</a:t>
            </a:r>
            <a:r>
              <a:rPr b="1" spc="65" dirty="0">
                <a:solidFill>
                  <a:srgbClr val="404040"/>
                </a:solidFill>
                <a:cs typeface="Cambria"/>
              </a:rPr>
              <a:t> </a:t>
            </a:r>
            <a:r>
              <a:rPr b="1" dirty="0">
                <a:solidFill>
                  <a:srgbClr val="404040"/>
                </a:solidFill>
                <a:cs typeface="Cambria"/>
              </a:rPr>
              <a:t>video</a:t>
            </a:r>
            <a:r>
              <a:rPr b="1" spc="55" dirty="0">
                <a:solidFill>
                  <a:srgbClr val="404040"/>
                </a:solidFill>
                <a:cs typeface="Cambria"/>
              </a:rPr>
              <a:t> </a:t>
            </a:r>
            <a:r>
              <a:rPr b="1" spc="-35" dirty="0">
                <a:solidFill>
                  <a:srgbClr val="404040"/>
                </a:solidFill>
                <a:cs typeface="Cambria"/>
              </a:rPr>
              <a:t>frames</a:t>
            </a:r>
            <a:endParaRPr dirty="0"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67855" y="4603955"/>
            <a:ext cx="6784340" cy="854710"/>
            <a:chOff x="2767855" y="4603955"/>
            <a:chExt cx="6784340" cy="854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7855" y="4603955"/>
              <a:ext cx="6783761" cy="8544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33744" y="5382768"/>
              <a:ext cx="433070" cy="5080"/>
            </a:xfrm>
            <a:custGeom>
              <a:avLst/>
              <a:gdLst/>
              <a:ahLst/>
              <a:cxnLst/>
              <a:rect l="l" t="t" r="r" b="b"/>
              <a:pathLst>
                <a:path w="433070" h="5079">
                  <a:moveTo>
                    <a:pt x="0" y="4825"/>
                  </a:moveTo>
                  <a:lnTo>
                    <a:pt x="43294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45834" y="5431637"/>
            <a:ext cx="1221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Positive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50352" y="5340096"/>
            <a:ext cx="433070" cy="5080"/>
          </a:xfrm>
          <a:custGeom>
            <a:avLst/>
            <a:gdLst/>
            <a:ahLst/>
            <a:cxnLst/>
            <a:rect l="l" t="t" r="r" b="b"/>
            <a:pathLst>
              <a:path w="433070" h="5079">
                <a:moveTo>
                  <a:pt x="0" y="4825"/>
                </a:moveTo>
                <a:lnTo>
                  <a:pt x="43294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62443" y="5390184"/>
            <a:ext cx="1318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Negative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bags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0332" y="1842030"/>
            <a:ext cx="5488944" cy="242516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498723" y="6650240"/>
            <a:ext cx="568261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Sultani,</a:t>
            </a:r>
            <a:r>
              <a:rPr sz="1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Waqas,</a:t>
            </a:r>
            <a:r>
              <a:rPr sz="1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et</a:t>
            </a:r>
            <a:r>
              <a:rPr sz="1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al.</a:t>
            </a:r>
            <a:r>
              <a:rPr sz="1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"Real-world</a:t>
            </a:r>
            <a:r>
              <a:rPr sz="1000" spc="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anomaly</a:t>
            </a:r>
            <a:r>
              <a:rPr sz="1000" spc="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detection</a:t>
            </a:r>
            <a:r>
              <a:rPr sz="1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in</a:t>
            </a:r>
            <a:r>
              <a:rPr sz="1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surveillance</a:t>
            </a:r>
            <a:r>
              <a:rPr sz="1000" spc="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212121"/>
                </a:solidFill>
                <a:latin typeface="Calibri"/>
                <a:cs typeface="Calibri"/>
              </a:rPr>
              <a:t>videos.“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 In:</a:t>
            </a:r>
            <a:r>
              <a:rPr sz="1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212121"/>
                </a:solidFill>
                <a:latin typeface="Calibri"/>
                <a:cs typeface="Calibri"/>
              </a:rPr>
              <a:t>CVPR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.</a:t>
            </a:r>
            <a:r>
              <a:rPr sz="1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2018.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8723" y="6336786"/>
            <a:ext cx="10302240" cy="3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Tian,</a:t>
            </a:r>
            <a:r>
              <a:rPr sz="1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212121"/>
                </a:solidFill>
                <a:latin typeface="Calibri"/>
                <a:cs typeface="Calibri"/>
              </a:rPr>
              <a:t>Yu,</a:t>
            </a:r>
            <a:r>
              <a:rPr sz="1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et</a:t>
            </a:r>
            <a:r>
              <a:rPr sz="1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al.</a:t>
            </a:r>
            <a:r>
              <a:rPr sz="1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"Weakly-supervised</a:t>
            </a:r>
            <a:r>
              <a:rPr sz="100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Video</a:t>
            </a:r>
            <a:r>
              <a:rPr sz="1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Anomaly</a:t>
            </a:r>
            <a:r>
              <a:rPr sz="1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Detection</a:t>
            </a:r>
            <a:r>
              <a:rPr sz="1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Contrastive</a:t>
            </a:r>
            <a:r>
              <a:rPr sz="10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Learning</a:t>
            </a:r>
            <a:r>
              <a:rPr sz="1000" spc="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of</a:t>
            </a:r>
            <a:r>
              <a:rPr sz="1000" spc="1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Long</a:t>
            </a:r>
            <a:r>
              <a:rPr sz="100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and Short-range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endParaRPr lang="it-IT" sz="1000" dirty="0">
              <a:solidFill>
                <a:srgbClr val="21212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212121"/>
                </a:solidFill>
                <a:latin typeface="Calibri"/>
                <a:cs typeface="Calibri"/>
              </a:rPr>
              <a:t>Temporal</a:t>
            </a:r>
            <a:r>
              <a:rPr sz="1000" spc="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12121"/>
                </a:solidFill>
                <a:latin typeface="Calibri"/>
                <a:cs typeface="Calibri"/>
              </a:rPr>
              <a:t>Features."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212121"/>
                </a:solidFill>
                <a:latin typeface="Calibri"/>
                <a:cs typeface="Calibri"/>
              </a:rPr>
              <a:t>arXiv</a:t>
            </a:r>
            <a:r>
              <a:rPr sz="1000" i="1" spc="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i="1" spc="-5" dirty="0">
                <a:solidFill>
                  <a:srgbClr val="212121"/>
                </a:solidFill>
                <a:latin typeface="Calibri"/>
                <a:cs typeface="Calibri"/>
              </a:rPr>
              <a:t>preprint:2101.10030</a:t>
            </a:r>
            <a:r>
              <a:rPr sz="1000" i="1" spc="8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alibri"/>
                <a:cs typeface="Calibri"/>
              </a:rPr>
              <a:t>(2021).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BEAE17CD-B83A-E070-81C4-C215BAB80E4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327" y="838200"/>
            <a:ext cx="5955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Part</a:t>
            </a:r>
            <a:r>
              <a:rPr spc="-20" dirty="0"/>
              <a:t> </a:t>
            </a:r>
            <a:r>
              <a:rPr dirty="0"/>
              <a:t>2:</a:t>
            </a:r>
            <a:r>
              <a:rPr spc="-40" dirty="0"/>
              <a:t> </a:t>
            </a:r>
            <a:r>
              <a:rPr dirty="0"/>
              <a:t>Methods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415977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19327" y="2133600"/>
            <a:ext cx="6436359" cy="27353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5" dirty="0">
                <a:solidFill>
                  <a:srgbClr val="800000"/>
                </a:solidFill>
              </a:rPr>
              <a:t>The</a:t>
            </a:r>
            <a:r>
              <a:rPr sz="1800" b="1" spc="1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modeling</a:t>
            </a:r>
            <a:r>
              <a:rPr sz="1800" b="1" spc="4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-10" dirty="0">
                <a:solidFill>
                  <a:srgbClr val="800000"/>
                </a:solidFill>
                <a:cs typeface="Arial Black"/>
              </a:rPr>
              <a:t>Deep</a:t>
            </a:r>
            <a:r>
              <a:rPr b="1" spc="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for</a:t>
            </a:r>
            <a:r>
              <a:rPr b="1" spc="-4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feature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extraction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5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feature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representations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of</a:t>
            </a:r>
            <a:r>
              <a:rPr b="1" spc="10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normality</a:t>
            </a:r>
            <a:r>
              <a:rPr b="1" spc="-50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-5" dirty="0">
                <a:solidFill>
                  <a:srgbClr val="800000"/>
                </a:solidFill>
                <a:cs typeface="Arial Black"/>
              </a:rPr>
              <a:t>End-to-end</a:t>
            </a:r>
            <a:r>
              <a:rPr b="1" spc="-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anomaly</a:t>
            </a:r>
            <a:r>
              <a:rPr b="1" spc="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score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endParaRPr sz="1800" b="1" spc="-5" dirty="0">
              <a:solidFill>
                <a:srgbClr val="800000"/>
              </a:solidFill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5" dirty="0">
                <a:solidFill>
                  <a:srgbClr val="800000"/>
                </a:solidFill>
              </a:rPr>
              <a:t>The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dirty="0">
                <a:solidFill>
                  <a:srgbClr val="800000"/>
                </a:solidFill>
              </a:rPr>
              <a:t>supervision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spc="-5" dirty="0">
                <a:solidFill>
                  <a:srgbClr val="800000"/>
                </a:solidFill>
              </a:rPr>
              <a:t>information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dirty="0">
                <a:solidFill>
                  <a:srgbClr val="800000"/>
                </a:solidFill>
                <a:cs typeface="Arial Black"/>
              </a:rPr>
              <a:t>Unsupervised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approach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dirty="0">
                <a:solidFill>
                  <a:srgbClr val="800000"/>
                </a:solidFill>
                <a:cs typeface="Arial Black"/>
              </a:rPr>
              <a:t>Weakly-supervised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 approach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5" dirty="0">
                <a:solidFill>
                  <a:srgbClr val="800000"/>
                </a:solidFill>
                <a:cs typeface="Arial Black"/>
              </a:rPr>
              <a:t>Semi-supervised</a:t>
            </a:r>
            <a:r>
              <a:rPr b="1" spc="-5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approach</a:t>
            </a:r>
          </a:p>
          <a:p>
            <a:pPr marL="356870" indent="-34480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spc="-15" dirty="0">
                <a:solidFill>
                  <a:srgbClr val="888888"/>
                </a:solidFill>
              </a:rPr>
              <a:t>Implementation</a:t>
            </a:r>
            <a:r>
              <a:rPr sz="1800" spc="80" dirty="0">
                <a:solidFill>
                  <a:srgbClr val="888888"/>
                </a:solidFill>
              </a:rPr>
              <a:t> </a:t>
            </a:r>
            <a:r>
              <a:rPr sz="1800" spc="-15" dirty="0">
                <a:solidFill>
                  <a:srgbClr val="888888"/>
                </a:solidFill>
              </a:rPr>
              <a:t>and</a:t>
            </a:r>
            <a:r>
              <a:rPr sz="1800" spc="35" dirty="0">
                <a:solidFill>
                  <a:srgbClr val="888888"/>
                </a:solidFill>
              </a:rPr>
              <a:t> </a:t>
            </a:r>
            <a:r>
              <a:rPr sz="1800" spc="-10" dirty="0">
                <a:solidFill>
                  <a:srgbClr val="888888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62650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9" y="4788408"/>
            <a:ext cx="2971800" cy="14904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644" y="865087"/>
            <a:ext cx="624903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Real-World</a:t>
            </a:r>
            <a:r>
              <a:rPr spc="-75" dirty="0"/>
              <a:t> </a:t>
            </a:r>
            <a:r>
              <a:rPr spc="5" dirty="0"/>
              <a:t>Application</a:t>
            </a:r>
            <a:r>
              <a:rPr spc="-90" dirty="0"/>
              <a:t> </a:t>
            </a:r>
            <a:r>
              <a:rPr spc="5" dirty="0"/>
              <a:t>Domains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38987" y="1340849"/>
            <a:ext cx="3178175" cy="75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cs typeface="Calibri"/>
              </a:rPr>
              <a:t>Cybersecurity</a:t>
            </a:r>
            <a:r>
              <a:rPr sz="1600" spc="-5" dirty="0">
                <a:cs typeface="Calibri"/>
              </a:rPr>
              <a:t>:</a:t>
            </a:r>
            <a:endParaRPr sz="1600" dirty="0">
              <a:cs typeface="Calibri"/>
            </a:endParaRPr>
          </a:p>
          <a:p>
            <a:pPr marL="4445" algn="ctr">
              <a:lnSpc>
                <a:spcPct val="100000"/>
              </a:lnSpc>
            </a:pPr>
            <a:r>
              <a:rPr sz="1600" spc="-15" dirty="0">
                <a:cs typeface="Calibri"/>
              </a:rPr>
              <a:t>attacks,</a:t>
            </a:r>
            <a:r>
              <a:rPr sz="1600" spc="35" dirty="0">
                <a:cs typeface="Calibri"/>
              </a:rPr>
              <a:t> </a:t>
            </a:r>
            <a:r>
              <a:rPr sz="1600" spc="-15" dirty="0">
                <a:cs typeface="Calibri"/>
              </a:rPr>
              <a:t>malware,</a:t>
            </a:r>
            <a:r>
              <a:rPr sz="1600" spc="10" dirty="0">
                <a:cs typeface="Calibri"/>
              </a:rPr>
              <a:t> </a:t>
            </a:r>
            <a:r>
              <a:rPr sz="1600" spc="-5" dirty="0">
                <a:cs typeface="Calibri"/>
              </a:rPr>
              <a:t>malicious</a:t>
            </a:r>
            <a:endParaRPr sz="1600" dirty="0"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cs typeface="Calibri"/>
              </a:rPr>
              <a:t>apps/URLs,</a:t>
            </a:r>
            <a:r>
              <a:rPr sz="1600" spc="40" dirty="0">
                <a:cs typeface="Calibri"/>
              </a:rPr>
              <a:t> </a:t>
            </a:r>
            <a:r>
              <a:rPr sz="1600" spc="-5" dirty="0">
                <a:cs typeface="Calibri"/>
              </a:rPr>
              <a:t>biometric</a:t>
            </a:r>
            <a:r>
              <a:rPr sz="1600" spc="15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spoofing</a:t>
            </a:r>
            <a:endParaRPr sz="1600" dirty="0"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113" y="4211523"/>
            <a:ext cx="389572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cs typeface="Calibri"/>
              </a:rPr>
              <a:t>Finance</a:t>
            </a:r>
            <a:r>
              <a:rPr sz="1600" spc="-5" dirty="0">
                <a:cs typeface="Calibri"/>
              </a:rPr>
              <a:t>:</a:t>
            </a:r>
            <a:endParaRPr sz="1600" dirty="0">
              <a:cs typeface="Calibri"/>
            </a:endParaRPr>
          </a:p>
          <a:p>
            <a:pPr marR="46355" algn="ctr">
              <a:lnSpc>
                <a:spcPct val="100000"/>
              </a:lnSpc>
            </a:pPr>
            <a:r>
              <a:rPr sz="1600" spc="-10" dirty="0">
                <a:cs typeface="Calibri"/>
              </a:rPr>
              <a:t>credit</a:t>
            </a:r>
            <a:r>
              <a:rPr sz="1600" spc="25" dirty="0">
                <a:cs typeface="Calibri"/>
              </a:rPr>
              <a:t> </a:t>
            </a:r>
            <a:r>
              <a:rPr sz="1600" spc="-15" dirty="0">
                <a:cs typeface="Calibri"/>
              </a:rPr>
              <a:t>card/insurance</a:t>
            </a:r>
            <a:r>
              <a:rPr sz="1600" spc="60" dirty="0">
                <a:cs typeface="Calibri"/>
              </a:rPr>
              <a:t> </a:t>
            </a:r>
            <a:r>
              <a:rPr sz="1600" spc="-15" dirty="0">
                <a:cs typeface="Calibri"/>
              </a:rPr>
              <a:t>frauds,</a:t>
            </a:r>
            <a:r>
              <a:rPr sz="1600" spc="30" dirty="0">
                <a:cs typeface="Calibri"/>
              </a:rPr>
              <a:t> </a:t>
            </a:r>
            <a:r>
              <a:rPr sz="1600" spc="-20" dirty="0">
                <a:cs typeface="Calibri"/>
              </a:rPr>
              <a:t>market</a:t>
            </a:r>
            <a:endParaRPr sz="1600" dirty="0"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cs typeface="Calibri"/>
              </a:rPr>
              <a:t>manipulation, </a:t>
            </a:r>
            <a:r>
              <a:rPr sz="1600" spc="-10" dirty="0">
                <a:cs typeface="Calibri"/>
              </a:rPr>
              <a:t>money</a:t>
            </a:r>
            <a:r>
              <a:rPr sz="1600" spc="-5" dirty="0">
                <a:cs typeface="Calibri"/>
              </a:rPr>
              <a:t> </a:t>
            </a:r>
            <a:r>
              <a:rPr sz="1600" dirty="0">
                <a:cs typeface="Calibri"/>
              </a:rPr>
              <a:t>laundering,</a:t>
            </a:r>
            <a:r>
              <a:rPr sz="1600" spc="-5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etc.</a:t>
            </a:r>
            <a:endParaRPr sz="1600" dirty="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9921" y="1340849"/>
            <a:ext cx="2478405" cy="75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90"/>
              </a:spcBef>
            </a:pPr>
            <a:r>
              <a:rPr sz="1600" b="1" spc="-10" dirty="0">
                <a:cs typeface="Calibri"/>
              </a:rPr>
              <a:t>Video </a:t>
            </a:r>
            <a:r>
              <a:rPr sz="1600" b="1" spc="-5" dirty="0">
                <a:cs typeface="Calibri"/>
              </a:rPr>
              <a:t>Surveillance</a:t>
            </a:r>
            <a:r>
              <a:rPr sz="1600" spc="-5" dirty="0">
                <a:cs typeface="Calibri"/>
              </a:rPr>
              <a:t>: </a:t>
            </a:r>
            <a:r>
              <a:rPr sz="1600" dirty="0">
                <a:cs typeface="Calibri"/>
              </a:rPr>
              <a:t> </a:t>
            </a:r>
            <a:r>
              <a:rPr sz="1600" spc="-5" dirty="0">
                <a:cs typeface="Calibri"/>
              </a:rPr>
              <a:t>criminal</a:t>
            </a:r>
            <a:r>
              <a:rPr sz="1600" spc="35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activities,</a:t>
            </a:r>
            <a:r>
              <a:rPr sz="1600" spc="65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road </a:t>
            </a:r>
            <a:r>
              <a:rPr sz="1600" spc="-440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accidents,</a:t>
            </a:r>
            <a:r>
              <a:rPr sz="1600" spc="45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violence,</a:t>
            </a:r>
            <a:r>
              <a:rPr sz="1600" spc="45" dirty="0">
                <a:cs typeface="Calibri"/>
              </a:rPr>
              <a:t> </a:t>
            </a:r>
            <a:r>
              <a:rPr sz="1600" spc="-15" dirty="0">
                <a:cs typeface="Calibri"/>
              </a:rPr>
              <a:t>etc.</a:t>
            </a:r>
            <a:endParaRPr sz="1600"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4192" y="2148839"/>
            <a:ext cx="2667000" cy="18135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09431" y="2926079"/>
            <a:ext cx="26612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265"/>
              </a:spcBef>
              <a:tabLst>
                <a:tab pos="1332230" algn="l"/>
              </a:tabLst>
            </a:pPr>
            <a:r>
              <a:rPr sz="1600" i="1" spc="-15" dirty="0">
                <a:latin typeface="Calibri"/>
                <a:cs typeface="Calibri"/>
              </a:rPr>
              <a:t>fighting	</a:t>
            </a:r>
            <a:r>
              <a:rPr sz="1600" i="1" spc="-5" dirty="0">
                <a:latin typeface="Calibri"/>
                <a:cs typeface="Calibri"/>
              </a:rPr>
              <a:t>road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accident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39911" y="3831335"/>
            <a:ext cx="2661285" cy="372110"/>
          </a:xfrm>
          <a:custGeom>
            <a:avLst/>
            <a:gdLst/>
            <a:ahLst/>
            <a:cxnLst/>
            <a:rect l="l" t="t" r="r" b="b"/>
            <a:pathLst>
              <a:path w="2661284" h="372110">
                <a:moveTo>
                  <a:pt x="2660904" y="0"/>
                </a:moveTo>
                <a:lnTo>
                  <a:pt x="0" y="0"/>
                </a:lnTo>
                <a:lnTo>
                  <a:pt x="0" y="371856"/>
                </a:lnTo>
                <a:lnTo>
                  <a:pt x="2660904" y="371856"/>
                </a:lnTo>
                <a:lnTo>
                  <a:pt x="26609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19921" y="3827605"/>
            <a:ext cx="2383790" cy="865622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  <a:tabLst>
                <a:tab pos="1252855" algn="l"/>
              </a:tabLst>
            </a:pPr>
            <a:r>
              <a:rPr sz="1600" i="1" spc="-10" dirty="0">
                <a:cs typeface="Calibri"/>
              </a:rPr>
              <a:t>shooting	shoplifting</a:t>
            </a:r>
            <a:endParaRPr sz="1600" dirty="0">
              <a:cs typeface="Calibri"/>
            </a:endParaRPr>
          </a:p>
          <a:p>
            <a:pPr marL="141605">
              <a:lnSpc>
                <a:spcPct val="100000"/>
              </a:lnSpc>
              <a:spcBef>
                <a:spcPts val="475"/>
              </a:spcBef>
            </a:pPr>
            <a:r>
              <a:rPr sz="1600" b="1" spc="-5" dirty="0">
                <a:cs typeface="Calibri"/>
              </a:rPr>
              <a:t>Industrial</a:t>
            </a:r>
            <a:r>
              <a:rPr sz="1600" b="1" spc="-100" dirty="0">
                <a:cs typeface="Calibri"/>
              </a:rPr>
              <a:t> </a:t>
            </a:r>
            <a:r>
              <a:rPr sz="1600" b="1" dirty="0">
                <a:cs typeface="Calibri"/>
              </a:rPr>
              <a:t>Inspection</a:t>
            </a:r>
            <a:r>
              <a:rPr sz="1600" dirty="0">
                <a:cs typeface="Calibri"/>
              </a:rPr>
              <a:t>:</a:t>
            </a:r>
          </a:p>
          <a:p>
            <a:pPr marL="165735">
              <a:lnSpc>
                <a:spcPct val="100000"/>
              </a:lnSpc>
            </a:pPr>
            <a:r>
              <a:rPr sz="1600" spc="-20" dirty="0">
                <a:cs typeface="Calibri"/>
              </a:rPr>
              <a:t>Defects,</a:t>
            </a:r>
            <a:r>
              <a:rPr sz="1600" spc="15" dirty="0">
                <a:cs typeface="Calibri"/>
              </a:rPr>
              <a:t> </a:t>
            </a:r>
            <a:r>
              <a:rPr sz="1600" spc="-15" dirty="0">
                <a:cs typeface="Calibri"/>
              </a:rPr>
              <a:t>micro-cracks</a:t>
            </a:r>
            <a:endParaRPr sz="1600" dirty="0"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4792" y="1346310"/>
            <a:ext cx="3587115" cy="75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cs typeface="Calibri"/>
              </a:rPr>
              <a:t>Social </a:t>
            </a:r>
            <a:r>
              <a:rPr sz="1600" b="1" spc="-10" dirty="0">
                <a:cs typeface="Calibri"/>
              </a:rPr>
              <a:t>Network </a:t>
            </a:r>
            <a:r>
              <a:rPr sz="1600" b="1" spc="-5" dirty="0">
                <a:cs typeface="Calibri"/>
              </a:rPr>
              <a:t>and </a:t>
            </a:r>
            <a:r>
              <a:rPr sz="1600" b="1" spc="-30" dirty="0">
                <a:cs typeface="Calibri"/>
              </a:rPr>
              <a:t>Web </a:t>
            </a:r>
            <a:r>
              <a:rPr sz="1600" b="1" dirty="0">
                <a:cs typeface="Calibri"/>
              </a:rPr>
              <a:t>Security</a:t>
            </a:r>
            <a:r>
              <a:rPr sz="1600" dirty="0">
                <a:cs typeface="Calibri"/>
              </a:rPr>
              <a:t>: </a:t>
            </a:r>
            <a:r>
              <a:rPr sz="1600" spc="-440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false/malicious</a:t>
            </a:r>
            <a:r>
              <a:rPr sz="1600" spc="100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accounts, </a:t>
            </a:r>
            <a:r>
              <a:rPr sz="1600" spc="-5" dirty="0">
                <a:cs typeface="Calibri"/>
              </a:rPr>
              <a:t> </a:t>
            </a:r>
            <a:r>
              <a:rPr sz="1600" spc="-20" dirty="0">
                <a:cs typeface="Calibri"/>
              </a:rPr>
              <a:t>false/hate/toxic</a:t>
            </a:r>
            <a:r>
              <a:rPr sz="1600" spc="114" dirty="0">
                <a:cs typeface="Calibri"/>
              </a:rPr>
              <a:t> </a:t>
            </a:r>
            <a:r>
              <a:rPr sz="1600" spc="-15" dirty="0">
                <a:cs typeface="Calibri"/>
              </a:rPr>
              <a:t>information</a:t>
            </a:r>
            <a:endParaRPr sz="1600" dirty="0"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7279" y="5154167"/>
            <a:ext cx="2185416" cy="10607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6967" y="2179320"/>
            <a:ext cx="2645664" cy="189280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8576" y="2170176"/>
            <a:ext cx="2706624" cy="180136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3960" y="5123688"/>
            <a:ext cx="1883664" cy="106070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487862" y="6400800"/>
            <a:ext cx="32162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Image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source: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UCF-Crime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MVTec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 </a:t>
            </a:r>
            <a:r>
              <a:rPr sz="1200" spc="-10" dirty="0">
                <a:latin typeface="Calibri"/>
                <a:cs typeface="Calibri"/>
              </a:rPr>
              <a:t>data,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etc.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0F9DFDC-F957-56D9-CF48-07A7D81EFE3C}"/>
              </a:ext>
            </a:extLst>
          </p:cNvPr>
          <p:cNvSpPr txBox="1"/>
          <p:nvPr/>
        </p:nvSpPr>
        <p:spPr>
          <a:xfrm>
            <a:off x="4649311" y="4198075"/>
            <a:ext cx="2701351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lang="en-US" sz="1600" b="1" spc="-5" dirty="0">
                <a:cs typeface="Calibri"/>
              </a:rPr>
              <a:t>Healthcare</a:t>
            </a:r>
            <a:r>
              <a:rPr lang="en-US" sz="1600" spc="-5" dirty="0">
                <a:cs typeface="Calibri"/>
              </a:rPr>
              <a:t>:</a:t>
            </a:r>
          </a:p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lang="en-US" sz="1600" spc="-10" dirty="0">
                <a:cs typeface="Calibri"/>
              </a:rPr>
              <a:t>lesions,</a:t>
            </a:r>
            <a:r>
              <a:rPr lang="en-US" sz="1600" spc="45" dirty="0">
                <a:cs typeface="Calibri"/>
              </a:rPr>
              <a:t> </a:t>
            </a:r>
            <a:r>
              <a:rPr lang="en-US" sz="1600" spc="-10" dirty="0" err="1">
                <a:cs typeface="Calibri"/>
              </a:rPr>
              <a:t>tumours</a:t>
            </a:r>
            <a:r>
              <a:rPr lang="en-US" sz="1600" spc="-10" dirty="0">
                <a:cs typeface="Calibri"/>
              </a:rPr>
              <a:t>, </a:t>
            </a:r>
            <a:r>
              <a:rPr lang="en-US" sz="1600" spc="-20" dirty="0">
                <a:cs typeface="Calibri"/>
              </a:rPr>
              <a:t>events</a:t>
            </a:r>
            <a:r>
              <a:rPr lang="en-US" sz="1600" spc="35" dirty="0">
                <a:cs typeface="Calibri"/>
              </a:rPr>
              <a:t> </a:t>
            </a:r>
            <a:r>
              <a:rPr lang="en-US" sz="1600" spc="-5" dirty="0">
                <a:cs typeface="Calibri"/>
              </a:rPr>
              <a:t>in </a:t>
            </a:r>
            <a:r>
              <a:rPr lang="en-US" sz="1600" spc="-434" dirty="0">
                <a:cs typeface="Calibri"/>
              </a:rPr>
              <a:t> </a:t>
            </a:r>
            <a:r>
              <a:rPr lang="en-US" sz="1600" spc="-25" dirty="0">
                <a:cs typeface="Calibri"/>
              </a:rPr>
              <a:t>IoT/ICU</a:t>
            </a:r>
            <a:r>
              <a:rPr lang="en-US" sz="1600" dirty="0">
                <a:cs typeface="Calibri"/>
              </a:rPr>
              <a:t> </a:t>
            </a:r>
            <a:r>
              <a:rPr lang="en-US" sz="1600" spc="-5" dirty="0">
                <a:cs typeface="Calibri"/>
              </a:rPr>
              <a:t>monitoring,</a:t>
            </a:r>
            <a:r>
              <a:rPr lang="en-US" sz="1600" spc="-10" dirty="0">
                <a:cs typeface="Calibri"/>
              </a:rPr>
              <a:t> etc.</a:t>
            </a:r>
            <a:endParaRPr lang="en-US" sz="1600" dirty="0">
              <a:cs typeface="Calibri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8518520E-5C9E-5BBF-0986-F440EBCDAA9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9506"/>
            <a:ext cx="7020559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5" dirty="0"/>
              <a:t>Semi-supervised</a:t>
            </a:r>
            <a:r>
              <a:rPr sz="3800" spc="55" dirty="0"/>
              <a:t> </a:t>
            </a:r>
            <a:r>
              <a:rPr sz="3800" spc="-10" dirty="0"/>
              <a:t>approach</a:t>
            </a:r>
            <a:endParaRPr sz="3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1258822"/>
            <a:ext cx="8735567" cy="49796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644" y="1671015"/>
            <a:ext cx="3608704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5" dirty="0">
                <a:solidFill>
                  <a:srgbClr val="800000"/>
                </a:solidFill>
                <a:latin typeface="Calibri"/>
                <a:cs typeface="Calibri"/>
              </a:rPr>
              <a:t>Training</a:t>
            </a:r>
            <a:r>
              <a:rPr sz="2000" b="1" spc="-2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800000"/>
                </a:solidFill>
                <a:latin typeface="Calibri"/>
                <a:cs typeface="Calibri"/>
              </a:rPr>
              <a:t>on</a:t>
            </a:r>
            <a:r>
              <a:rPr sz="2000" b="1" spc="-5" dirty="0">
                <a:solidFill>
                  <a:srgbClr val="800000"/>
                </a:solidFill>
                <a:latin typeface="Calibri"/>
                <a:cs typeface="Calibri"/>
              </a:rPr>
              <a:t> a</a:t>
            </a:r>
            <a:r>
              <a:rPr sz="2000" b="1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800000"/>
                </a:solidFill>
                <a:latin typeface="Calibri"/>
                <a:cs typeface="Calibri"/>
              </a:rPr>
              <a:t>large</a:t>
            </a:r>
            <a:r>
              <a:rPr sz="2000" b="1" spc="-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800000"/>
                </a:solidFill>
                <a:latin typeface="Calibri"/>
                <a:cs typeface="Calibri"/>
              </a:rPr>
              <a:t>labeled</a:t>
            </a:r>
            <a:r>
              <a:rPr sz="2000" b="1" spc="2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800000"/>
                </a:solidFill>
                <a:latin typeface="Calibri"/>
                <a:cs typeface="Calibri"/>
              </a:rPr>
              <a:t>normal</a:t>
            </a:r>
            <a:endParaRPr sz="2000" dirty="0">
              <a:solidFill>
                <a:srgbClr val="80000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800000"/>
                </a:solidFill>
                <a:latin typeface="Calibri"/>
                <a:cs typeface="Calibri"/>
              </a:rPr>
              <a:t>dataset</a:t>
            </a:r>
            <a:endParaRPr sz="20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1123" y="4637532"/>
            <a:ext cx="688975" cy="210820"/>
          </a:xfrm>
          <a:custGeom>
            <a:avLst/>
            <a:gdLst/>
            <a:ahLst/>
            <a:cxnLst/>
            <a:rect l="l" t="t" r="r" b="b"/>
            <a:pathLst>
              <a:path w="688975" h="210820">
                <a:moveTo>
                  <a:pt x="0" y="210312"/>
                </a:moveTo>
                <a:lnTo>
                  <a:pt x="688848" y="210312"/>
                </a:lnTo>
                <a:lnTo>
                  <a:pt x="688848" y="0"/>
                </a:lnTo>
                <a:lnTo>
                  <a:pt x="0" y="0"/>
                </a:lnTo>
                <a:lnTo>
                  <a:pt x="0" y="210312"/>
                </a:lnTo>
                <a:close/>
              </a:path>
            </a:pathLst>
          </a:custGeom>
          <a:ln w="38100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123" y="5283708"/>
            <a:ext cx="688975" cy="210820"/>
          </a:xfrm>
          <a:custGeom>
            <a:avLst/>
            <a:gdLst/>
            <a:ahLst/>
            <a:cxnLst/>
            <a:rect l="l" t="t" r="r" b="b"/>
            <a:pathLst>
              <a:path w="688975" h="210820">
                <a:moveTo>
                  <a:pt x="0" y="210312"/>
                </a:moveTo>
                <a:lnTo>
                  <a:pt x="688848" y="210312"/>
                </a:lnTo>
                <a:lnTo>
                  <a:pt x="688848" y="0"/>
                </a:lnTo>
                <a:lnTo>
                  <a:pt x="0" y="0"/>
                </a:lnTo>
                <a:lnTo>
                  <a:pt x="0" y="210312"/>
                </a:lnTo>
                <a:close/>
              </a:path>
            </a:pathLst>
          </a:custGeom>
          <a:ln w="38100">
            <a:solidFill>
              <a:srgbClr val="8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78966" y="4576698"/>
            <a:ext cx="2862580" cy="94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Many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37F64E0-33E4-F541-81E4-28471860209A}"/>
              </a:ext>
            </a:extLst>
          </p:cNvPr>
          <p:cNvSpPr/>
          <p:nvPr/>
        </p:nvSpPr>
        <p:spPr>
          <a:xfrm>
            <a:off x="7620000" y="5715000"/>
            <a:ext cx="2173605" cy="558925"/>
          </a:xfrm>
          <a:prstGeom prst="rect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2785924-B43D-3F10-E11E-036E6AA89656}"/>
              </a:ext>
            </a:extLst>
          </p:cNvPr>
          <p:cNvSpPr/>
          <p:nvPr/>
        </p:nvSpPr>
        <p:spPr>
          <a:xfrm>
            <a:off x="9770364" y="1990655"/>
            <a:ext cx="2173605" cy="1295400"/>
          </a:xfrm>
          <a:prstGeom prst="rect">
            <a:avLst/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9B3CAE8-C2C2-AC2F-6B07-33D3FCBDF9AA}"/>
              </a:ext>
            </a:extLst>
          </p:cNvPr>
          <p:cNvSpPr/>
          <p:nvPr/>
        </p:nvSpPr>
        <p:spPr>
          <a:xfrm>
            <a:off x="9770363" y="1429272"/>
            <a:ext cx="2173605" cy="558925"/>
          </a:xfrm>
          <a:prstGeom prst="rect">
            <a:avLst/>
          </a:prstGeom>
          <a:noFill/>
          <a:ln w="38100">
            <a:solidFill>
              <a:srgbClr val="8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5EDD612-252A-E0A8-D908-3F215CBAEB49}"/>
              </a:ext>
            </a:extLst>
          </p:cNvPr>
          <p:cNvSpPr/>
          <p:nvPr/>
        </p:nvSpPr>
        <p:spPr>
          <a:xfrm>
            <a:off x="9793605" y="4289422"/>
            <a:ext cx="2173605" cy="558925"/>
          </a:xfrm>
          <a:prstGeom prst="rect">
            <a:avLst/>
          </a:prstGeom>
          <a:noFill/>
          <a:ln w="38100">
            <a:solidFill>
              <a:srgbClr val="8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F09E7E85-59D8-1298-EEEB-1C3E5C3B083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415977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327" y="838200"/>
            <a:ext cx="5955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Part</a:t>
            </a:r>
            <a:r>
              <a:rPr spc="-20" dirty="0"/>
              <a:t> </a:t>
            </a:r>
            <a:r>
              <a:rPr dirty="0"/>
              <a:t>2:</a:t>
            </a:r>
            <a:r>
              <a:rPr spc="-40" dirty="0"/>
              <a:t> </a:t>
            </a:r>
            <a:r>
              <a:rPr dirty="0"/>
              <a:t>Methods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415977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19327" y="2133600"/>
            <a:ext cx="6436359" cy="27353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5" dirty="0">
                <a:solidFill>
                  <a:srgbClr val="800000"/>
                </a:solidFill>
              </a:rPr>
              <a:t>The</a:t>
            </a:r>
            <a:r>
              <a:rPr sz="1800" b="1" spc="1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modeling</a:t>
            </a:r>
            <a:r>
              <a:rPr sz="1800" b="1" spc="4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-10" dirty="0">
                <a:solidFill>
                  <a:srgbClr val="800000"/>
                </a:solidFill>
                <a:cs typeface="Arial Black"/>
              </a:rPr>
              <a:t>Deep</a:t>
            </a:r>
            <a:r>
              <a:rPr b="1" spc="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for</a:t>
            </a:r>
            <a:r>
              <a:rPr b="1" spc="-4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feature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extraction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5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feature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representations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of</a:t>
            </a:r>
            <a:r>
              <a:rPr b="1" spc="10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normality</a:t>
            </a:r>
            <a:r>
              <a:rPr b="1" spc="-50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-5" dirty="0">
                <a:solidFill>
                  <a:srgbClr val="800000"/>
                </a:solidFill>
                <a:cs typeface="Arial Black"/>
              </a:rPr>
              <a:t>End-to-end</a:t>
            </a:r>
            <a:r>
              <a:rPr b="1" spc="-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anomaly</a:t>
            </a:r>
            <a:r>
              <a:rPr b="1" spc="1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score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10" dirty="0">
                <a:solidFill>
                  <a:srgbClr val="800000"/>
                </a:solidFill>
                <a:cs typeface="Arial Black"/>
              </a:rPr>
              <a:t>learning</a:t>
            </a:r>
            <a:r>
              <a:rPr b="1" spc="-30" dirty="0">
                <a:solidFill>
                  <a:srgbClr val="800000"/>
                </a:solidFill>
                <a:cs typeface="Arial Black"/>
              </a:rPr>
              <a:t> </a:t>
            </a:r>
            <a:endParaRPr sz="1800" b="1" spc="-5" dirty="0">
              <a:solidFill>
                <a:srgbClr val="800000"/>
              </a:solidFill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5" dirty="0">
                <a:solidFill>
                  <a:srgbClr val="800000"/>
                </a:solidFill>
              </a:rPr>
              <a:t>The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dirty="0">
                <a:solidFill>
                  <a:srgbClr val="800000"/>
                </a:solidFill>
              </a:rPr>
              <a:t>supervision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spc="-5" dirty="0">
                <a:solidFill>
                  <a:srgbClr val="800000"/>
                </a:solidFill>
              </a:rPr>
              <a:t>information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perspective</a:t>
            </a:r>
          </a:p>
          <a:p>
            <a:pPr marL="814069" lvl="1" indent="-344805">
              <a:lnSpc>
                <a:spcPct val="100000"/>
              </a:lnSpc>
              <a:spcBef>
                <a:spcPts val="85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dirty="0">
                <a:solidFill>
                  <a:srgbClr val="800000"/>
                </a:solidFill>
                <a:cs typeface="Arial Black"/>
              </a:rPr>
              <a:t>Unsupervised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approach</a:t>
            </a:r>
            <a:r>
              <a:rPr b="1" spc="5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dirty="0">
                <a:solidFill>
                  <a:srgbClr val="800000"/>
                </a:solidFill>
                <a:cs typeface="Arial Black"/>
              </a:rPr>
              <a:t>Weakly-supervised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 approach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814069" lvl="1" indent="-34480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814069" algn="l"/>
                <a:tab pos="814705" algn="l"/>
              </a:tabLst>
            </a:pPr>
            <a:r>
              <a:rPr b="1" spc="5" dirty="0">
                <a:solidFill>
                  <a:srgbClr val="800000"/>
                </a:solidFill>
                <a:cs typeface="Arial Black"/>
              </a:rPr>
              <a:t>Semi-supervised</a:t>
            </a:r>
            <a:r>
              <a:rPr b="1" spc="-5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approach</a:t>
            </a:r>
          </a:p>
          <a:p>
            <a:pPr marL="356870" indent="-34480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-15" dirty="0">
                <a:solidFill>
                  <a:srgbClr val="800000"/>
                </a:solidFill>
              </a:rPr>
              <a:t>Implementation</a:t>
            </a:r>
            <a:r>
              <a:rPr sz="1800" b="1" spc="80" dirty="0">
                <a:solidFill>
                  <a:srgbClr val="800000"/>
                </a:solidFill>
              </a:rPr>
              <a:t> </a:t>
            </a:r>
            <a:r>
              <a:rPr sz="1800" b="1" spc="-15" dirty="0">
                <a:solidFill>
                  <a:srgbClr val="800000"/>
                </a:solidFill>
              </a:rPr>
              <a:t>and</a:t>
            </a:r>
            <a:r>
              <a:rPr sz="1800" b="1" spc="35" dirty="0">
                <a:solidFill>
                  <a:srgbClr val="800000"/>
                </a:solidFill>
              </a:rPr>
              <a:t> </a:t>
            </a:r>
            <a:r>
              <a:rPr sz="1800" b="1" spc="-10" dirty="0">
                <a:solidFill>
                  <a:srgbClr val="800000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54303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4342" y="97047"/>
            <a:ext cx="8180046" cy="61213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8722" y="451324"/>
            <a:ext cx="330200" cy="5730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spc="-10" dirty="0">
                <a:latin typeface="Calibri"/>
                <a:cs typeface="Calibri"/>
              </a:rPr>
              <a:t>Implementation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representative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algorithms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722" y="643181"/>
            <a:ext cx="330200" cy="53422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dirty="0">
                <a:latin typeface="Calibri"/>
                <a:cs typeface="Calibri"/>
              </a:rPr>
              <a:t>Source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codes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15" dirty="0">
                <a:latin typeface="Calibri"/>
                <a:cs typeface="Calibri"/>
              </a:rPr>
              <a:t>representative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algorithms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9193" y="97832"/>
            <a:ext cx="7816742" cy="603975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722" y="152051"/>
            <a:ext cx="330200" cy="58991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dirty="0">
                <a:latin typeface="Calibri"/>
                <a:cs typeface="Calibri"/>
              </a:rPr>
              <a:t>Publicly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available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datasets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with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real </a:t>
            </a:r>
            <a:r>
              <a:rPr sz="2400" b="1" spc="-5" dirty="0">
                <a:latin typeface="Calibri"/>
                <a:cs typeface="Calibri"/>
              </a:rPr>
              <a:t>anomalies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562" y="168560"/>
            <a:ext cx="10052353" cy="55333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19555" y="5758688"/>
            <a:ext cx="8053705" cy="523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15" dirty="0">
                <a:solidFill>
                  <a:srgbClr val="800000"/>
                </a:solidFill>
                <a:latin typeface="Cambria"/>
                <a:cs typeface="Cambria"/>
              </a:rPr>
              <a:t>Collection</a:t>
            </a:r>
            <a:r>
              <a:rPr sz="1600" b="1" spc="85" dirty="0">
                <a:solidFill>
                  <a:srgbClr val="800000"/>
                </a:solidFill>
                <a:latin typeface="Cambria"/>
                <a:cs typeface="Cambria"/>
              </a:rPr>
              <a:t> </a:t>
            </a:r>
            <a:r>
              <a:rPr sz="1600" b="1" spc="35" dirty="0">
                <a:solidFill>
                  <a:srgbClr val="800000"/>
                </a:solidFill>
                <a:latin typeface="Cambria"/>
                <a:cs typeface="Cambria"/>
              </a:rPr>
              <a:t>of</a:t>
            </a:r>
            <a:r>
              <a:rPr sz="1600" b="1" spc="45" dirty="0">
                <a:solidFill>
                  <a:srgbClr val="80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800000"/>
                </a:solidFill>
                <a:latin typeface="Cambria"/>
                <a:cs typeface="Cambria"/>
              </a:rPr>
              <a:t>continuously</a:t>
            </a:r>
            <a:r>
              <a:rPr sz="1600" b="1" spc="25" dirty="0">
                <a:solidFill>
                  <a:srgbClr val="800000"/>
                </a:solidFill>
                <a:latin typeface="Cambria"/>
                <a:cs typeface="Cambria"/>
              </a:rPr>
              <a:t> </a:t>
            </a:r>
            <a:r>
              <a:rPr sz="1600" b="1" spc="-5" dirty="0">
                <a:solidFill>
                  <a:srgbClr val="800000"/>
                </a:solidFill>
                <a:latin typeface="Cambria"/>
                <a:cs typeface="Cambria"/>
              </a:rPr>
              <a:t>updated</a:t>
            </a:r>
            <a:r>
              <a:rPr sz="1600" b="1" spc="-10" dirty="0">
                <a:solidFill>
                  <a:srgbClr val="800000"/>
                </a:solidFill>
                <a:latin typeface="Cambria"/>
                <a:cs typeface="Cambria"/>
              </a:rPr>
              <a:t> </a:t>
            </a:r>
            <a:r>
              <a:rPr sz="1600" b="1" spc="-35" dirty="0">
                <a:solidFill>
                  <a:srgbClr val="800000"/>
                </a:solidFill>
                <a:latin typeface="Cambria"/>
                <a:cs typeface="Cambria"/>
              </a:rPr>
              <a:t>preprocessed</a:t>
            </a:r>
            <a:r>
              <a:rPr sz="1600" b="1" spc="-10" dirty="0">
                <a:solidFill>
                  <a:srgbClr val="800000"/>
                </a:solidFill>
                <a:latin typeface="Cambria"/>
                <a:cs typeface="Cambria"/>
              </a:rPr>
              <a:t> </a:t>
            </a:r>
            <a:r>
              <a:rPr sz="1600" b="1" spc="-35" dirty="0">
                <a:solidFill>
                  <a:srgbClr val="800000"/>
                </a:solidFill>
                <a:latin typeface="Cambria"/>
                <a:cs typeface="Cambria"/>
              </a:rPr>
              <a:t>datasets</a:t>
            </a:r>
            <a:r>
              <a:rPr sz="1600" b="1" spc="-10" dirty="0">
                <a:solidFill>
                  <a:srgbClr val="800000"/>
                </a:solidFill>
                <a:latin typeface="Cambria"/>
                <a:cs typeface="Cambria"/>
              </a:rPr>
              <a:t> </a:t>
            </a:r>
            <a:r>
              <a:rPr sz="1600" b="1" dirty="0">
                <a:solidFill>
                  <a:srgbClr val="800000"/>
                </a:solidFill>
                <a:latin typeface="Cambria"/>
                <a:cs typeface="Cambria"/>
              </a:rPr>
              <a:t>is</a:t>
            </a:r>
            <a:r>
              <a:rPr sz="1600" b="1" spc="60" dirty="0">
                <a:solidFill>
                  <a:srgbClr val="800000"/>
                </a:solidFill>
                <a:latin typeface="Cambria"/>
                <a:cs typeface="Cambria"/>
              </a:rPr>
              <a:t> </a:t>
            </a:r>
            <a:r>
              <a:rPr sz="1600" b="1" spc="-15" dirty="0">
                <a:solidFill>
                  <a:srgbClr val="800000"/>
                </a:solidFill>
                <a:latin typeface="Cambria"/>
                <a:cs typeface="Cambria"/>
              </a:rPr>
              <a:t>made</a:t>
            </a:r>
            <a:r>
              <a:rPr sz="1600" b="1" dirty="0">
                <a:solidFill>
                  <a:srgbClr val="800000"/>
                </a:solidFill>
                <a:latin typeface="Cambria"/>
                <a:cs typeface="Cambria"/>
              </a:rPr>
              <a:t> </a:t>
            </a:r>
            <a:r>
              <a:rPr sz="1600" b="1" spc="-5" dirty="0">
                <a:solidFill>
                  <a:srgbClr val="800000"/>
                </a:solidFill>
                <a:latin typeface="Cambria"/>
                <a:cs typeface="Cambria"/>
              </a:rPr>
              <a:t>available</a:t>
            </a:r>
            <a:r>
              <a:rPr sz="1600" b="1" spc="15" dirty="0">
                <a:solidFill>
                  <a:srgbClr val="800000"/>
                </a:solidFill>
                <a:latin typeface="Cambria"/>
                <a:cs typeface="Cambria"/>
              </a:rPr>
              <a:t> </a:t>
            </a:r>
            <a:r>
              <a:rPr sz="1600" b="1" spc="-50" dirty="0">
                <a:solidFill>
                  <a:srgbClr val="800000"/>
                </a:solidFill>
                <a:latin typeface="Cambria"/>
                <a:cs typeface="Cambria"/>
              </a:rPr>
              <a:t>at</a:t>
            </a:r>
            <a:endParaRPr sz="1600" dirty="0">
              <a:solidFill>
                <a:srgbClr val="800000"/>
              </a:solidFill>
              <a:latin typeface="Cambria"/>
              <a:cs typeface="Cambria"/>
            </a:endParaRPr>
          </a:p>
          <a:p>
            <a:pPr marL="2136775">
              <a:lnSpc>
                <a:spcPct val="100000"/>
              </a:lnSpc>
              <a:spcBef>
                <a:spcPts val="75"/>
              </a:spcBef>
            </a:pPr>
            <a:r>
              <a:rPr sz="1600" u="dbl" spc="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mbria"/>
                <a:cs typeface="Cambria"/>
                <a:hlinkClick r:id="rId3"/>
              </a:rPr>
              <a:t>https://github.com/GuansongPang/anomaly-detection-datasets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403" y="2341829"/>
            <a:ext cx="89109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pc="35" dirty="0"/>
              <a:t>Part</a:t>
            </a:r>
            <a:r>
              <a:rPr dirty="0"/>
              <a:t> 3:</a:t>
            </a:r>
            <a:r>
              <a:rPr spc="-20" dirty="0"/>
              <a:t> </a:t>
            </a:r>
            <a:r>
              <a:rPr spc="-15" dirty="0"/>
              <a:t>Conclusions</a:t>
            </a:r>
            <a:r>
              <a:rPr spc="-20" dirty="0"/>
              <a:t> </a:t>
            </a:r>
            <a:r>
              <a:rPr dirty="0"/>
              <a:t>and </a:t>
            </a:r>
            <a:r>
              <a:rPr spc="-1785" dirty="0"/>
              <a:t> </a:t>
            </a:r>
            <a:r>
              <a:rPr spc="10" dirty="0"/>
              <a:t>future</a:t>
            </a:r>
            <a:r>
              <a:rPr spc="-35" dirty="0"/>
              <a:t> </a:t>
            </a:r>
            <a:r>
              <a:rPr spc="20" dirty="0"/>
              <a:t>opportunities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9403" y="3792601"/>
            <a:ext cx="7402195" cy="82458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b="1" spc="15" dirty="0">
                <a:solidFill>
                  <a:srgbClr val="800000"/>
                </a:solidFill>
                <a:cs typeface="Arial Black"/>
              </a:rPr>
              <a:t>Summary</a:t>
            </a:r>
            <a:r>
              <a:rPr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b="1" dirty="0">
                <a:solidFill>
                  <a:srgbClr val="800000"/>
                </a:solidFill>
                <a:cs typeface="Arial Black"/>
              </a:rPr>
              <a:t>of</a:t>
            </a:r>
            <a:r>
              <a:rPr b="1" spc="130" dirty="0">
                <a:solidFill>
                  <a:srgbClr val="800000"/>
                </a:solidFill>
                <a:cs typeface="Arial Black"/>
              </a:rPr>
              <a:t> </a:t>
            </a:r>
            <a:r>
              <a:rPr b="1" spc="-10" dirty="0">
                <a:solidFill>
                  <a:srgbClr val="800000"/>
                </a:solidFill>
                <a:cs typeface="Arial Black"/>
              </a:rPr>
              <a:t>the </a:t>
            </a:r>
            <a:r>
              <a:rPr b="1" spc="-5" dirty="0">
                <a:solidFill>
                  <a:srgbClr val="800000"/>
                </a:solidFill>
                <a:cs typeface="Arial Black"/>
              </a:rPr>
              <a:t>methods</a:t>
            </a:r>
            <a:r>
              <a:rPr b="1" spc="-45" dirty="0">
                <a:solidFill>
                  <a:srgbClr val="800000"/>
                </a:solidFill>
                <a:cs typeface="Arial Black"/>
              </a:rPr>
              <a:t> </a:t>
            </a:r>
            <a:endParaRPr b="1" dirty="0">
              <a:solidFill>
                <a:srgbClr val="800000"/>
              </a:solidFill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it-IT" b="1" spc="-10" dirty="0" err="1">
                <a:solidFill>
                  <a:srgbClr val="800000"/>
                </a:solidFill>
                <a:cs typeface="Arial Black"/>
              </a:rPr>
              <a:t>PINlab</a:t>
            </a:r>
            <a:r>
              <a:rPr lang="it-IT"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lang="it-IT" b="1" spc="-10" dirty="0" err="1">
                <a:solidFill>
                  <a:srgbClr val="800000"/>
                </a:solidFill>
                <a:cs typeface="Arial Black"/>
              </a:rPr>
              <a:t>research</a:t>
            </a:r>
            <a:endParaRPr lang="it-IT" b="1" dirty="0">
              <a:solidFill>
                <a:srgbClr val="800000"/>
              </a:solidFill>
              <a:cs typeface="Arial Black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F792D08A-CD95-7B7E-ED35-AAB484BC1E75}"/>
              </a:ext>
            </a:extLst>
          </p:cNvPr>
          <p:cNvSpPr txBox="1">
            <a:spLocks/>
          </p:cNvSpPr>
          <p:nvPr/>
        </p:nvSpPr>
        <p:spPr>
          <a:xfrm>
            <a:off x="304800" y="6440129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900" b="0" i="0" kern="1200">
                <a:solidFill>
                  <a:srgbClr val="8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65</a:t>
            </a:fld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838200"/>
            <a:ext cx="6668134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5" dirty="0"/>
              <a:t>Summary</a:t>
            </a:r>
            <a:r>
              <a:rPr spc="65" dirty="0"/>
              <a:t> </a:t>
            </a:r>
            <a:r>
              <a:rPr spc="-5" dirty="0"/>
              <a:t>of</a:t>
            </a:r>
            <a:r>
              <a:rPr spc="195" dirty="0"/>
              <a:t> </a:t>
            </a:r>
            <a:r>
              <a:rPr spc="-10" dirty="0"/>
              <a:t>the</a:t>
            </a:r>
            <a:r>
              <a:rPr dirty="0"/>
              <a:t> </a:t>
            </a:r>
            <a:r>
              <a:rPr spc="-15" dirty="0"/>
              <a:t>methods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0308" y="1752600"/>
            <a:ext cx="11713058" cy="79957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378200">
              <a:lnSpc>
                <a:spcPct val="100000"/>
              </a:lnSpc>
              <a:spcBef>
                <a:spcPts val="130"/>
              </a:spcBef>
              <a:tabLst>
                <a:tab pos="5269865" algn="l"/>
                <a:tab pos="7817484" algn="l"/>
              </a:tabLst>
            </a:pPr>
            <a:endParaRPr lang="it-IT" sz="1600" b="1" spc="-10" dirty="0">
              <a:latin typeface="Calibri"/>
              <a:cs typeface="Calibri"/>
            </a:endParaRPr>
          </a:p>
          <a:p>
            <a:pPr marL="3378200">
              <a:spcBef>
                <a:spcPts val="130"/>
              </a:spcBef>
              <a:tabLst>
                <a:tab pos="5269865" algn="l"/>
                <a:tab pos="7817484" algn="l"/>
              </a:tabLst>
            </a:pPr>
            <a:r>
              <a:rPr lang="it-IT" sz="1600" b="1" spc="-10" dirty="0">
                <a:latin typeface="Calibri"/>
                <a:cs typeface="Calibri"/>
              </a:rPr>
              <a:t> </a:t>
            </a:r>
            <a:r>
              <a:rPr sz="1600" b="1" spc="-10" dirty="0" err="1">
                <a:latin typeface="Calibri"/>
                <a:cs typeface="Calibri"/>
              </a:rPr>
              <a:t>A</a:t>
            </a:r>
            <a:r>
              <a:rPr sz="1600" spc="-10" dirty="0" err="1">
                <a:latin typeface="Calibri"/>
                <a:cs typeface="Calibri"/>
              </a:rPr>
              <a:t>uto</a:t>
            </a:r>
            <a:r>
              <a:rPr sz="1600" b="1" spc="-10" dirty="0" err="1">
                <a:latin typeface="Calibri"/>
                <a:cs typeface="Calibri"/>
              </a:rPr>
              <a:t>E</a:t>
            </a:r>
            <a:r>
              <a:rPr sz="1600" spc="-10" dirty="0" err="1">
                <a:latin typeface="Calibri"/>
                <a:cs typeface="Calibri"/>
              </a:rPr>
              <a:t>ncoder</a:t>
            </a:r>
            <a:r>
              <a:rPr sz="1600" spc="-10" dirty="0">
                <a:latin typeface="Calibri"/>
                <a:cs typeface="Calibri"/>
              </a:rPr>
              <a:t>	</a:t>
            </a:r>
            <a:r>
              <a:rPr lang="it-IT" sz="1600" spc="-10" dirty="0">
                <a:latin typeface="Calibri"/>
                <a:cs typeface="Calibri"/>
              </a:rPr>
              <a:t>  </a:t>
            </a:r>
            <a:r>
              <a:rPr sz="1600" b="1" spc="-10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istance-based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</a:t>
            </a:r>
            <a:r>
              <a:rPr sz="1600" spc="-10" dirty="0">
                <a:latin typeface="Calibri"/>
                <a:cs typeface="Calibri"/>
              </a:rPr>
              <a:t>easures	</a:t>
            </a:r>
            <a:r>
              <a:rPr lang="it-IT" sz="1600" spc="-10" dirty="0">
                <a:latin typeface="Calibri"/>
                <a:cs typeface="Calibri"/>
              </a:rPr>
              <a:t>   </a:t>
            </a:r>
            <a:r>
              <a:rPr sz="1600" b="1" spc="-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anking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</a:t>
            </a:r>
            <a:r>
              <a:rPr sz="1600" spc="-5" dirty="0">
                <a:latin typeface="Calibri"/>
                <a:cs typeface="Calibri"/>
              </a:rPr>
              <a:t>odels</a:t>
            </a:r>
            <a:r>
              <a:rPr lang="it-IT" sz="1600" spc="-5" dirty="0">
                <a:latin typeface="Calibri"/>
                <a:cs typeface="Calibri"/>
              </a:rPr>
              <a:t>   </a:t>
            </a:r>
            <a:r>
              <a:rPr lang="en-US" sz="1600" b="1" spc="-10" dirty="0">
                <a:latin typeface="Calibri"/>
                <a:cs typeface="Calibri"/>
              </a:rPr>
              <a:t>P</a:t>
            </a:r>
            <a:r>
              <a:rPr lang="en-US" sz="1600" spc="-10" dirty="0">
                <a:latin typeface="Calibri"/>
                <a:cs typeface="Calibri"/>
              </a:rPr>
              <a:t>rior-driven</a:t>
            </a:r>
            <a:r>
              <a:rPr lang="en-US" sz="1600" spc="10" dirty="0">
                <a:latin typeface="Calibri"/>
                <a:cs typeface="Calibri"/>
              </a:rPr>
              <a:t> </a:t>
            </a:r>
            <a:r>
              <a:rPr lang="en-US" sz="1600" b="1" spc="-5" dirty="0">
                <a:latin typeface="Calibri"/>
                <a:cs typeface="Calibri"/>
              </a:rPr>
              <a:t>M</a:t>
            </a:r>
            <a:r>
              <a:rPr lang="en-US" sz="1600" spc="-5" dirty="0">
                <a:latin typeface="Calibri"/>
                <a:cs typeface="Calibri"/>
              </a:rPr>
              <a:t>odels</a:t>
            </a:r>
            <a:endParaRPr lang="en-US" sz="1600" dirty="0">
              <a:latin typeface="Calibri"/>
              <a:cs typeface="Calibri"/>
            </a:endParaRPr>
          </a:p>
          <a:p>
            <a:pPr marL="3378200">
              <a:lnSpc>
                <a:spcPct val="100000"/>
              </a:lnSpc>
              <a:spcBef>
                <a:spcPts val="130"/>
              </a:spcBef>
              <a:tabLst>
                <a:tab pos="5269865" algn="l"/>
                <a:tab pos="7817484" algn="l"/>
              </a:tabLst>
            </a:pPr>
            <a:endParaRPr sz="16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017997"/>
              </p:ext>
            </p:extLst>
          </p:nvPr>
        </p:nvGraphicFramePr>
        <p:xfrm>
          <a:off x="9832" y="2347981"/>
          <a:ext cx="12138658" cy="3288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68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9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51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88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88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899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6263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4495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Challenge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AE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GAN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DM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RM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-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PM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EOC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CH1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detection</a:t>
                      </a:r>
                      <a:r>
                        <a:rPr sz="2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recall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CH2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Handling</a:t>
                      </a:r>
                      <a:r>
                        <a:rPr sz="2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complex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data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CH3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Data-efficient</a:t>
                      </a:r>
                      <a:r>
                        <a:rPr sz="2400" b="1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CH4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Noise-resilient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3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CH5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Complex</a:t>
                      </a:r>
                      <a:r>
                        <a:rPr sz="2400" b="1" spc="-5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anomalies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CH6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Anomaly</a:t>
                      </a:r>
                      <a:r>
                        <a:rPr sz="2400" b="1" spc="-5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explanation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√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AAF6DBC3-F99C-DB9E-5B54-325FE99590A5}"/>
              </a:ext>
            </a:extLst>
          </p:cNvPr>
          <p:cNvSpPr txBox="1">
            <a:spLocks/>
          </p:cNvSpPr>
          <p:nvPr/>
        </p:nvSpPr>
        <p:spPr>
          <a:xfrm>
            <a:off x="304800" y="6469626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900" b="0" i="0" kern="1200">
                <a:solidFill>
                  <a:srgbClr val="8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66</a:t>
            </a:fld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403" y="2341829"/>
            <a:ext cx="8910955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pc="35" dirty="0"/>
              <a:t>Part</a:t>
            </a:r>
            <a:r>
              <a:rPr dirty="0"/>
              <a:t> 3:</a:t>
            </a:r>
            <a:r>
              <a:rPr spc="-20" dirty="0"/>
              <a:t> </a:t>
            </a:r>
            <a:r>
              <a:rPr spc="-15" dirty="0"/>
              <a:t>Conclusions</a:t>
            </a:r>
            <a:r>
              <a:rPr spc="-20" dirty="0"/>
              <a:t> </a:t>
            </a:r>
            <a:r>
              <a:rPr dirty="0"/>
              <a:t>and </a:t>
            </a:r>
            <a:r>
              <a:rPr spc="-1785" dirty="0"/>
              <a:t> </a:t>
            </a:r>
            <a:r>
              <a:rPr spc="10" dirty="0"/>
              <a:t>future</a:t>
            </a:r>
            <a:r>
              <a:rPr spc="-35" dirty="0"/>
              <a:t> </a:t>
            </a:r>
            <a:r>
              <a:rPr spc="20" dirty="0"/>
              <a:t>opportunities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9403" y="3792601"/>
            <a:ext cx="7402195" cy="82458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en-US" b="1" spc="15" dirty="0">
                <a:solidFill>
                  <a:srgbClr val="800000"/>
                </a:solidFill>
                <a:cs typeface="Arial Black"/>
              </a:rPr>
              <a:t>Summary</a:t>
            </a:r>
            <a:r>
              <a:rPr lang="en-US" b="1" spc="-25" dirty="0">
                <a:solidFill>
                  <a:srgbClr val="800000"/>
                </a:solidFill>
                <a:cs typeface="Arial Black"/>
              </a:rPr>
              <a:t> </a:t>
            </a:r>
            <a:r>
              <a:rPr lang="en-US" b="1" dirty="0">
                <a:solidFill>
                  <a:srgbClr val="800000"/>
                </a:solidFill>
                <a:cs typeface="Arial Black"/>
              </a:rPr>
              <a:t>of</a:t>
            </a:r>
            <a:r>
              <a:rPr lang="en-US" b="1" spc="130" dirty="0">
                <a:solidFill>
                  <a:srgbClr val="800000"/>
                </a:solidFill>
                <a:cs typeface="Arial Black"/>
              </a:rPr>
              <a:t> </a:t>
            </a:r>
            <a:r>
              <a:rPr lang="en-US" b="1" spc="-10" dirty="0">
                <a:solidFill>
                  <a:srgbClr val="800000"/>
                </a:solidFill>
                <a:cs typeface="Arial Black"/>
              </a:rPr>
              <a:t>the </a:t>
            </a:r>
            <a:r>
              <a:rPr lang="en-US" b="1" spc="-5" dirty="0">
                <a:solidFill>
                  <a:srgbClr val="800000"/>
                </a:solidFill>
                <a:cs typeface="Arial Black"/>
              </a:rPr>
              <a:t>methods</a:t>
            </a:r>
            <a:r>
              <a:rPr lang="en-US" b="1" spc="-45" dirty="0">
                <a:solidFill>
                  <a:srgbClr val="800000"/>
                </a:solidFill>
                <a:cs typeface="Arial Black"/>
              </a:rPr>
              <a:t> </a:t>
            </a:r>
            <a:endParaRPr lang="en-US" b="1" dirty="0">
              <a:solidFill>
                <a:srgbClr val="800000"/>
              </a:solidFill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lang="it-IT" b="1" spc="-10" dirty="0" err="1">
                <a:solidFill>
                  <a:srgbClr val="800000"/>
                </a:solidFill>
                <a:cs typeface="Arial Black"/>
              </a:rPr>
              <a:t>PINlab</a:t>
            </a:r>
            <a:r>
              <a:rPr lang="it-IT" b="1" spc="-10" dirty="0">
                <a:solidFill>
                  <a:srgbClr val="800000"/>
                </a:solidFill>
                <a:cs typeface="Arial Black"/>
              </a:rPr>
              <a:t> </a:t>
            </a:r>
            <a:r>
              <a:rPr lang="it-IT" b="1" spc="-10" dirty="0" err="1">
                <a:solidFill>
                  <a:srgbClr val="800000"/>
                </a:solidFill>
                <a:cs typeface="Arial Black"/>
              </a:rPr>
              <a:t>research</a:t>
            </a:r>
            <a:endParaRPr b="1" dirty="0">
              <a:solidFill>
                <a:srgbClr val="800000"/>
              </a:solidFill>
              <a:cs typeface="Arial Black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F792D08A-CD95-7B7E-ED35-AAB484BC1E75}"/>
              </a:ext>
            </a:extLst>
          </p:cNvPr>
          <p:cNvSpPr txBox="1">
            <a:spLocks/>
          </p:cNvSpPr>
          <p:nvPr/>
        </p:nvSpPr>
        <p:spPr>
          <a:xfrm>
            <a:off x="304800" y="6440129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900" b="0" i="0" kern="1200">
                <a:solidFill>
                  <a:srgbClr val="8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68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CA6D831-8CCC-32DF-DB21-240717466F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0" y="1676400"/>
                <a:ext cx="6436359" cy="4060663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Built on the current best (TADGAN</a:t>
                </a:r>
                <a:r>
                  <a:rPr lang="en-US" b="1" baseline="30000" dirty="0">
                    <a:solidFill>
                      <a:schemeClr val="tx1"/>
                    </a:solidFill>
                  </a:rPr>
                  <a:t>[1]</a:t>
                </a:r>
                <a:r>
                  <a:rPr lang="en-US" b="1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Reconstruction error via Encoder-Decoder</a:t>
                </a:r>
              </a:p>
              <a:p>
                <a:pPr lvl="1"/>
                <a:r>
                  <a:rPr lang="en-US" dirty="0"/>
                  <a:t>2 critics for adversarial training (original Vs reconstructed in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embedding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Measure reconstruction error in Hyperbolic space</a:t>
                </a:r>
              </a:p>
              <a:p>
                <a:pPr lvl="1"/>
                <a:r>
                  <a:rPr lang="en-US" dirty="0"/>
                  <a:t>Map the 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the reconstructed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into</a:t>
                </a:r>
                <a:br>
                  <a:rPr lang="en-US" dirty="0"/>
                </a:br>
                <a:r>
                  <a:rPr lang="en-US" dirty="0"/>
                  <a:t>the Poincaré ball via exponential mapping [Ganea et al. NeurIPS’18]</a:t>
                </a:r>
              </a:p>
              <a:p>
                <a:pPr lvl="1"/>
                <a:r>
                  <a:rPr lang="en-US" dirty="0"/>
                  <a:t>Distances of hyperbolic</a:t>
                </a:r>
                <a:br>
                  <a:rPr lang="en-US" dirty="0"/>
                </a:br>
                <a:r>
                  <a:rPr lang="en-US" dirty="0"/>
                  <a:t>embeddings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from the origin</a:t>
                </a:r>
                <a:br>
                  <a:rPr lang="en-US" dirty="0"/>
                </a:br>
                <a:r>
                  <a:rPr lang="en-US" dirty="0"/>
                  <a:t>define (un)certainty: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CA6D831-8CCC-32DF-DB21-240717466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676400"/>
                <a:ext cx="6436359" cy="4060663"/>
              </a:xfrm>
              <a:blipFill>
                <a:blip r:embed="rId2"/>
                <a:stretch>
                  <a:fillRect l="-2275" t="-1802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8100C9-4C20-705D-CA68-9DCEB042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10591800" cy="369332"/>
          </a:xfrm>
        </p:spPr>
        <p:txBody>
          <a:bodyPr/>
          <a:lstStyle/>
          <a:p>
            <a:r>
              <a:rPr lang="en-US" dirty="0"/>
              <a:t>HypAD - Hyperbolic Uncertainty for Anomaly Detection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021C34C3-F8D8-A36E-BF1D-1FA456A3AED8}"/>
              </a:ext>
            </a:extLst>
          </p:cNvPr>
          <p:cNvSpPr txBox="1">
            <a:spLocks/>
          </p:cNvSpPr>
          <p:nvPr/>
        </p:nvSpPr>
        <p:spPr>
          <a:xfrm>
            <a:off x="304800" y="6440129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900" b="0" i="0" kern="1200">
                <a:solidFill>
                  <a:srgbClr val="8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427A1-686D-463B-C4FE-74F870B6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099" y="3259469"/>
            <a:ext cx="3828101" cy="28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C757BF-1E95-9EF6-C053-5FF001F6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Uncertainty</a:t>
            </a:r>
            <a:endParaRPr 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4731774C-C7C1-CC00-40DD-5B213EC32C74}"/>
              </a:ext>
            </a:extLst>
          </p:cNvPr>
          <p:cNvSpPr txBox="1">
            <a:spLocks/>
          </p:cNvSpPr>
          <p:nvPr/>
        </p:nvSpPr>
        <p:spPr>
          <a:xfrm>
            <a:off x="304800" y="6440129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900" b="0" i="0" kern="1200">
                <a:solidFill>
                  <a:srgbClr val="8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69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F7217-E755-026B-8A13-73EE5B68AF97}"/>
              </a:ext>
            </a:extLst>
          </p:cNvPr>
          <p:cNvSpPr txBox="1"/>
          <p:nvPr/>
        </p:nvSpPr>
        <p:spPr>
          <a:xfrm>
            <a:off x="3048000" y="3269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5C53C-A355-3B5F-5B52-BBDB892E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1962432"/>
            <a:ext cx="6592220" cy="3353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1C89FC-D428-4510-89CC-9E3049B3A38A}"/>
              </a:ext>
            </a:extLst>
          </p:cNvPr>
          <p:cNvSpPr txBox="1"/>
          <p:nvPr/>
        </p:nvSpPr>
        <p:spPr>
          <a:xfrm>
            <a:off x="3048000" y="54381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effectLst/>
              </a:rPr>
              <a:t>Handshake or High Five? </a:t>
            </a:r>
            <a:endParaRPr lang="en-US" dirty="0">
              <a:effectLst/>
            </a:endParaRPr>
          </a:p>
          <a:p>
            <a:pPr algn="ctr"/>
            <a:r>
              <a:rPr lang="en-US" b="0" i="0" u="none" strike="noStrike" dirty="0">
                <a:effectLst/>
              </a:rPr>
              <a:t>At least we can say they are greeting each other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19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5111" y="4511040"/>
            <a:ext cx="3261359" cy="1816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3922" y="865455"/>
            <a:ext cx="601345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Scientific</a:t>
            </a:r>
            <a:r>
              <a:rPr spc="-65" dirty="0"/>
              <a:t> </a:t>
            </a:r>
            <a:r>
              <a:rPr dirty="0"/>
              <a:t>Application</a:t>
            </a:r>
            <a:r>
              <a:rPr spc="-80" dirty="0"/>
              <a:t> </a:t>
            </a:r>
            <a:r>
              <a:rPr spc="5" dirty="0"/>
              <a:t>Domains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65260" y="3967988"/>
            <a:ext cx="2967990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600" b="1" spc="-10" dirty="0">
                <a:cs typeface="Calibri"/>
              </a:rPr>
              <a:t>Material</a:t>
            </a:r>
            <a:r>
              <a:rPr sz="1600" b="1" spc="-40" dirty="0">
                <a:cs typeface="Calibri"/>
              </a:rPr>
              <a:t> </a:t>
            </a:r>
            <a:r>
              <a:rPr sz="1600" b="1" spc="-5" dirty="0">
                <a:cs typeface="Calibri"/>
              </a:rPr>
              <a:t>Science</a:t>
            </a:r>
            <a:r>
              <a:rPr sz="1600" spc="-5" dirty="0">
                <a:cs typeface="Calibri"/>
              </a:rPr>
              <a:t>:</a:t>
            </a:r>
            <a:endParaRPr sz="1600"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cs typeface="Calibri"/>
              </a:rPr>
              <a:t>exceptional </a:t>
            </a:r>
            <a:r>
              <a:rPr sz="1600" spc="-5" dirty="0">
                <a:cs typeface="Calibri"/>
              </a:rPr>
              <a:t>molecule</a:t>
            </a:r>
            <a:r>
              <a:rPr sz="1600" spc="15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graphs</a:t>
            </a:r>
            <a:endParaRPr sz="1600"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9012" y="1294748"/>
            <a:ext cx="2299335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cs typeface="Calibri"/>
              </a:rPr>
              <a:t>Drug</a:t>
            </a:r>
            <a:r>
              <a:rPr sz="1600" b="1" spc="-45" dirty="0">
                <a:cs typeface="Calibri"/>
              </a:rPr>
              <a:t> </a:t>
            </a:r>
            <a:r>
              <a:rPr sz="1600" b="1" spc="-10" dirty="0">
                <a:cs typeface="Calibri"/>
              </a:rPr>
              <a:t>Discovery</a:t>
            </a:r>
            <a:r>
              <a:rPr sz="1600" spc="-10" dirty="0">
                <a:cs typeface="Calibri"/>
              </a:rPr>
              <a:t>:</a:t>
            </a:r>
            <a:endParaRPr sz="1600" dirty="0"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20" dirty="0">
                <a:cs typeface="Calibri"/>
              </a:rPr>
              <a:t>rare </a:t>
            </a:r>
            <a:r>
              <a:rPr sz="1600" spc="-10" dirty="0">
                <a:cs typeface="Calibri"/>
              </a:rPr>
              <a:t>active</a:t>
            </a:r>
            <a:r>
              <a:rPr sz="1600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substances</a:t>
            </a:r>
            <a:endParaRPr sz="1600" dirty="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7145" y="4122352"/>
            <a:ext cx="220408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cs typeface="Calibri"/>
              </a:rPr>
              <a:t>High-Energy</a:t>
            </a:r>
            <a:r>
              <a:rPr sz="1600" b="1" spc="25" dirty="0">
                <a:cs typeface="Calibri"/>
              </a:rPr>
              <a:t> </a:t>
            </a:r>
            <a:r>
              <a:rPr sz="1600" b="1" spc="-15" dirty="0">
                <a:cs typeface="Calibri"/>
              </a:rPr>
              <a:t>Physics</a:t>
            </a:r>
            <a:r>
              <a:rPr sz="1600" spc="-15" dirty="0">
                <a:cs typeface="Calibri"/>
              </a:rPr>
              <a:t>:</a:t>
            </a:r>
            <a:endParaRPr sz="1600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cs typeface="Calibri"/>
              </a:rPr>
              <a:t>Higgs</a:t>
            </a:r>
            <a:r>
              <a:rPr sz="1600" spc="-25" dirty="0">
                <a:cs typeface="Calibri"/>
              </a:rPr>
              <a:t> </a:t>
            </a:r>
            <a:r>
              <a:rPr sz="1600" spc="-10" dirty="0">
                <a:cs typeface="Calibri"/>
              </a:rPr>
              <a:t>boson</a:t>
            </a:r>
            <a:r>
              <a:rPr sz="1600" spc="-45" dirty="0">
                <a:cs typeface="Calibri"/>
              </a:rPr>
              <a:t> </a:t>
            </a:r>
            <a:r>
              <a:rPr sz="1600" spc="-5" dirty="0">
                <a:cs typeface="Calibri"/>
              </a:rPr>
              <a:t>particles</a:t>
            </a:r>
            <a:endParaRPr sz="1600"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51647" y="1755666"/>
            <a:ext cx="3825240" cy="20531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089392" y="1297795"/>
            <a:ext cx="3355340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600" b="1" spc="-10" dirty="0">
                <a:cs typeface="Calibri"/>
              </a:rPr>
              <a:t>Rover-Based</a:t>
            </a:r>
            <a:r>
              <a:rPr sz="1600" b="1" spc="-5" dirty="0">
                <a:cs typeface="Calibri"/>
              </a:rPr>
              <a:t> Space</a:t>
            </a:r>
            <a:r>
              <a:rPr sz="1600" b="1" spc="15" dirty="0">
                <a:cs typeface="Calibri"/>
              </a:rPr>
              <a:t> </a:t>
            </a:r>
            <a:r>
              <a:rPr sz="1600" b="1" spc="-10" dirty="0">
                <a:cs typeface="Calibri"/>
              </a:rPr>
              <a:t>Exploration</a:t>
            </a:r>
            <a:r>
              <a:rPr sz="1600" spc="-10" dirty="0">
                <a:cs typeface="Calibri"/>
              </a:rPr>
              <a:t>:</a:t>
            </a:r>
            <a:endParaRPr sz="1600"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600" spc="-5" dirty="0">
                <a:cs typeface="Calibri"/>
              </a:rPr>
              <a:t>unknown</a:t>
            </a:r>
            <a:r>
              <a:rPr sz="1600" spc="-50" dirty="0">
                <a:cs typeface="Calibri"/>
              </a:rPr>
              <a:t> </a:t>
            </a:r>
            <a:r>
              <a:rPr sz="1600" spc="-15" dirty="0">
                <a:cs typeface="Calibri"/>
              </a:rPr>
              <a:t>textures</a:t>
            </a:r>
            <a:endParaRPr sz="1600"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5245" y="2573079"/>
            <a:ext cx="192151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cs typeface="Calibri"/>
              </a:rPr>
              <a:t>Astronomy</a:t>
            </a:r>
            <a:r>
              <a:rPr sz="1600" spc="-15" dirty="0">
                <a:cs typeface="Calibri"/>
              </a:rPr>
              <a:t>:</a:t>
            </a:r>
            <a:endParaRPr sz="1600"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cs typeface="Calibri"/>
              </a:rPr>
              <a:t>Anomalous</a:t>
            </a:r>
            <a:r>
              <a:rPr sz="1600" spc="-30" dirty="0">
                <a:cs typeface="Calibri"/>
              </a:rPr>
              <a:t> </a:t>
            </a:r>
            <a:r>
              <a:rPr sz="1600" spc="-20" dirty="0">
                <a:cs typeface="Calibri"/>
              </a:rPr>
              <a:t>events</a:t>
            </a:r>
            <a:endParaRPr sz="1600"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567" y="1822704"/>
            <a:ext cx="2545080" cy="196596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56489" y="3124200"/>
            <a:ext cx="6611112" cy="3146044"/>
            <a:chOff x="856488" y="3179064"/>
            <a:chExt cx="6669405" cy="309118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488" y="4684776"/>
              <a:ext cx="3060191" cy="1584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3920" y="3179064"/>
              <a:ext cx="2831592" cy="2005583"/>
            </a:xfrm>
            <a:prstGeom prst="rect">
              <a:avLst/>
            </a:prstGeom>
          </p:spPr>
        </p:pic>
      </p:grpSp>
      <p:sp>
        <p:nvSpPr>
          <p:cNvPr id="14" name="object 4">
            <a:extLst>
              <a:ext uri="{FF2B5EF4-FFF2-40B4-BE49-F238E27FC236}">
                <a16:creationId xmlns:a16="http://schemas.microsoft.com/office/drawing/2014/main" id="{FC68DB55-FE6D-62B5-01A4-4D2E84C8E78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25C29-4AC1-C675-EE0C-304FBFC7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COSKAD</a:t>
            </a:r>
            <a:endParaRPr lang="en-US" dirty="0"/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40702784-2BFB-EB46-ABBA-CAF16E228794}"/>
              </a:ext>
            </a:extLst>
          </p:cNvPr>
          <p:cNvSpPr txBox="1"/>
          <p:nvPr/>
        </p:nvSpPr>
        <p:spPr>
          <a:xfrm>
            <a:off x="1919536" y="1629800"/>
            <a:ext cx="1869826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Estimate and track </a:t>
            </a:r>
            <a:r>
              <a:rPr lang="it-IT" dirty="0" err="1"/>
              <a:t>poses</a:t>
            </a:r>
            <a:r>
              <a:rPr lang="it-IT" dirty="0"/>
              <a:t> with </a:t>
            </a:r>
            <a:r>
              <a:rPr lang="it-IT" dirty="0" err="1"/>
              <a:t>AlphaPose</a:t>
            </a:r>
            <a:r>
              <a:rPr lang="it-IT" dirty="0"/>
              <a:t> and </a:t>
            </a:r>
            <a:r>
              <a:rPr lang="it-IT" dirty="0" err="1"/>
              <a:t>PoseFlow</a:t>
            </a:r>
            <a:endParaRPr lang="it-IT" dirty="0"/>
          </a:p>
        </p:txBody>
      </p:sp>
      <p:sp>
        <p:nvSpPr>
          <p:cNvPr id="5" name="CasellaDiTesto 9">
            <a:extLst>
              <a:ext uri="{FF2B5EF4-FFF2-40B4-BE49-F238E27FC236}">
                <a16:creationId xmlns:a16="http://schemas.microsoft.com/office/drawing/2014/main" id="{B72E7DC6-F3A3-D098-33F3-42A4AE9F40F2}"/>
              </a:ext>
            </a:extLst>
          </p:cNvPr>
          <p:cNvSpPr txBox="1"/>
          <p:nvPr/>
        </p:nvSpPr>
        <p:spPr>
          <a:xfrm>
            <a:off x="3873209" y="1768298"/>
            <a:ext cx="2224256" cy="92333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-time body </a:t>
            </a:r>
            <a:r>
              <a:rPr lang="it-IT" dirty="0" err="1"/>
              <a:t>kinematics</a:t>
            </a:r>
            <a:r>
              <a:rPr lang="it-IT" dirty="0"/>
              <a:t> by STS-GCN</a:t>
            </a:r>
            <a:r>
              <a:rPr lang="it-IT" baseline="30000" dirty="0"/>
              <a:t>[2]</a:t>
            </a:r>
          </a:p>
        </p:txBody>
      </p:sp>
      <p:sp>
        <p:nvSpPr>
          <p:cNvPr id="6" name="CasellaDiTesto 10">
            <a:extLst>
              <a:ext uri="{FF2B5EF4-FFF2-40B4-BE49-F238E27FC236}">
                <a16:creationId xmlns:a16="http://schemas.microsoft.com/office/drawing/2014/main" id="{C4669691-6104-EA51-9349-2B48158450D3}"/>
              </a:ext>
            </a:extLst>
          </p:cNvPr>
          <p:cNvSpPr txBox="1"/>
          <p:nvPr/>
        </p:nvSpPr>
        <p:spPr>
          <a:xfrm>
            <a:off x="6154358" y="1768298"/>
            <a:ext cx="1597826" cy="92333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Project to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space</a:t>
            </a:r>
            <a:endParaRPr lang="it-IT" dirty="0"/>
          </a:p>
          <a:p>
            <a:r>
              <a:rPr lang="it-IT" dirty="0"/>
              <a:t>by DSVDD</a:t>
            </a:r>
            <a:r>
              <a:rPr lang="it-IT" baseline="30000" dirty="0"/>
              <a:t>[1]</a:t>
            </a:r>
          </a:p>
        </p:txBody>
      </p:sp>
      <p:pic>
        <p:nvPicPr>
          <p:cNvPr id="7" name="Immagine 13">
            <a:extLst>
              <a:ext uri="{FF2B5EF4-FFF2-40B4-BE49-F238E27FC236}">
                <a16:creationId xmlns:a16="http://schemas.microsoft.com/office/drawing/2014/main" id="{992687A3-074A-6E07-50DF-00799F976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84" y="3485238"/>
            <a:ext cx="7946714" cy="2290889"/>
          </a:xfrm>
          <a:prstGeom prst="rect">
            <a:avLst/>
          </a:prstGeom>
        </p:spPr>
      </p:pic>
      <p:sp>
        <p:nvSpPr>
          <p:cNvPr id="8" name="Rettangolo 19">
            <a:extLst>
              <a:ext uri="{FF2B5EF4-FFF2-40B4-BE49-F238E27FC236}">
                <a16:creationId xmlns:a16="http://schemas.microsoft.com/office/drawing/2014/main" id="{3BE45C6B-050F-1F75-0B7A-B0584BB0BF93}"/>
              </a:ext>
            </a:extLst>
          </p:cNvPr>
          <p:cNvSpPr/>
          <p:nvPr/>
        </p:nvSpPr>
        <p:spPr>
          <a:xfrm>
            <a:off x="1919537" y="3284932"/>
            <a:ext cx="1881667" cy="25179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20">
            <a:extLst>
              <a:ext uri="{FF2B5EF4-FFF2-40B4-BE49-F238E27FC236}">
                <a16:creationId xmlns:a16="http://schemas.microsoft.com/office/drawing/2014/main" id="{16270ABA-E5D6-B4DC-6A4E-F88CA1E01984}"/>
              </a:ext>
            </a:extLst>
          </p:cNvPr>
          <p:cNvSpPr/>
          <p:nvPr/>
        </p:nvSpPr>
        <p:spPr>
          <a:xfrm>
            <a:off x="3873210" y="3285305"/>
            <a:ext cx="2224256" cy="25179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21">
            <a:extLst>
              <a:ext uri="{FF2B5EF4-FFF2-40B4-BE49-F238E27FC236}">
                <a16:creationId xmlns:a16="http://schemas.microsoft.com/office/drawing/2014/main" id="{22105228-860E-B099-8346-0002E35701FD}"/>
              </a:ext>
            </a:extLst>
          </p:cNvPr>
          <p:cNvSpPr/>
          <p:nvPr/>
        </p:nvSpPr>
        <p:spPr>
          <a:xfrm>
            <a:off x="6154358" y="3284932"/>
            <a:ext cx="1597826" cy="25179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22">
            <a:extLst>
              <a:ext uri="{FF2B5EF4-FFF2-40B4-BE49-F238E27FC236}">
                <a16:creationId xmlns:a16="http://schemas.microsoft.com/office/drawing/2014/main" id="{97623E84-C49B-2831-0CD8-EC02883F158B}"/>
              </a:ext>
            </a:extLst>
          </p:cNvPr>
          <p:cNvSpPr/>
          <p:nvPr/>
        </p:nvSpPr>
        <p:spPr>
          <a:xfrm>
            <a:off x="7833452" y="3284932"/>
            <a:ext cx="2440478" cy="2517929"/>
          </a:xfrm>
          <a:prstGeom prst="rect">
            <a:avLst/>
          </a:prstGeom>
          <a:noFill/>
          <a:ln>
            <a:solidFill>
              <a:srgbClr val="E41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29">
            <a:extLst>
              <a:ext uri="{FF2B5EF4-FFF2-40B4-BE49-F238E27FC236}">
                <a16:creationId xmlns:a16="http://schemas.microsoft.com/office/drawing/2014/main" id="{C028ED98-6D74-5E54-953F-9952F4881B68}"/>
              </a:ext>
            </a:extLst>
          </p:cNvPr>
          <p:cNvSpPr txBox="1"/>
          <p:nvPr/>
        </p:nvSpPr>
        <p:spPr>
          <a:xfrm>
            <a:off x="3505200" y="6396165"/>
            <a:ext cx="8064500" cy="469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aseline="30000" dirty="0">
                <a:latin typeface="+mn-lt"/>
              </a:rPr>
              <a:t>[1] </a:t>
            </a:r>
            <a:r>
              <a:rPr lang="en-US" sz="1000" dirty="0">
                <a:latin typeface="+mn-lt"/>
              </a:rPr>
              <a:t>Ruff et al. ICML’18, “Deep One-Class Classification”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aseline="30000" dirty="0">
                <a:latin typeface="+mn-lt"/>
              </a:rPr>
              <a:t>[2] </a:t>
            </a:r>
            <a:r>
              <a:rPr lang="en-US" sz="1000" dirty="0" err="1">
                <a:latin typeface="+mn-lt"/>
              </a:rPr>
              <a:t>Sofianos</a:t>
            </a:r>
            <a:r>
              <a:rPr lang="en-US" sz="1000" dirty="0">
                <a:latin typeface="+mn-lt"/>
              </a:rPr>
              <a:t> et al. ICCV’21, “Space-Time-Separable Graph Convolutional Network for Pose Forecasting”</a:t>
            </a:r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9F7950E6-1064-F23C-E820-BC969AC23C07}"/>
              </a:ext>
            </a:extLst>
          </p:cNvPr>
          <p:cNvSpPr txBox="1"/>
          <p:nvPr/>
        </p:nvSpPr>
        <p:spPr>
          <a:xfrm>
            <a:off x="7833452" y="1352800"/>
            <a:ext cx="2440478" cy="1754326"/>
          </a:xfrm>
          <a:prstGeom prst="rect">
            <a:avLst/>
          </a:prstGeom>
          <a:noFill/>
          <a:ln w="25400">
            <a:solidFill>
              <a:srgbClr val="E41C8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Force </a:t>
            </a:r>
            <a:r>
              <a:rPr lang="en-US" dirty="0"/>
              <a:t>“normality” </a:t>
            </a:r>
            <a:r>
              <a:rPr lang="it-IT" dirty="0"/>
              <a:t>to a </a:t>
            </a:r>
            <a:r>
              <a:rPr lang="it-IT" dirty="0" err="1"/>
              <a:t>hypersphere</a:t>
            </a:r>
            <a:r>
              <a:rPr lang="it-IT" dirty="0"/>
              <a:t>, w/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curvatures</a:t>
            </a:r>
            <a:endParaRPr lang="it-IT" dirty="0"/>
          </a:p>
          <a:p>
            <a:pPr marL="285750" indent="-285750" algn="l">
              <a:buFontTx/>
              <a:buChar char="-"/>
            </a:pPr>
            <a:r>
              <a:rPr lang="it-IT" dirty="0" err="1"/>
              <a:t>Euclidean</a:t>
            </a:r>
            <a:r>
              <a:rPr lang="it-IT" dirty="0"/>
              <a:t> (c=0)</a:t>
            </a:r>
          </a:p>
          <a:p>
            <a:pPr marL="285750" indent="-285750" algn="l">
              <a:buFontTx/>
              <a:buChar char="-"/>
            </a:pPr>
            <a:r>
              <a:rPr lang="it-IT" dirty="0" err="1"/>
              <a:t>Hyperbolic</a:t>
            </a:r>
            <a:r>
              <a:rPr lang="it-IT" dirty="0"/>
              <a:t> </a:t>
            </a:r>
            <a:r>
              <a:rPr lang="en-US" dirty="0"/>
              <a:t>(c=-1)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Radial (c=1)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674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631DD-EA5E-04D9-6EDA-FC5B9B73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Spaces</a:t>
            </a:r>
            <a:endParaRPr lang="en-US" dirty="0"/>
          </a:p>
        </p:txBody>
      </p:sp>
      <p:sp>
        <p:nvSpPr>
          <p:cNvPr id="4" name="CasellaDiTesto 9">
            <a:extLst>
              <a:ext uri="{FF2B5EF4-FFF2-40B4-BE49-F238E27FC236}">
                <a16:creationId xmlns:a16="http://schemas.microsoft.com/office/drawing/2014/main" id="{6CFFDC7B-7063-25EE-F7ED-2F592120F51C}"/>
              </a:ext>
            </a:extLst>
          </p:cNvPr>
          <p:cNvSpPr txBox="1"/>
          <p:nvPr/>
        </p:nvSpPr>
        <p:spPr>
          <a:xfrm>
            <a:off x="2433018" y="3335829"/>
            <a:ext cx="1728192" cy="55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600" b="1" dirty="0" err="1"/>
              <a:t>Euclidean</a:t>
            </a:r>
            <a:endParaRPr lang="it-IT" sz="1600" b="1" dirty="0"/>
          </a:p>
          <a:p>
            <a:pPr>
              <a:lnSpc>
                <a:spcPct val="110000"/>
              </a:lnSpc>
            </a:pPr>
            <a:r>
              <a:rPr lang="it-IT" sz="1200" dirty="0" err="1"/>
              <a:t>Euclidean</a:t>
            </a:r>
            <a:r>
              <a:rPr lang="it-IT" sz="1200" dirty="0"/>
              <a:t>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F6697FD0-672B-F903-CEE5-F7AFE9000D76}"/>
              </a:ext>
            </a:extLst>
          </p:cNvPr>
          <p:cNvSpPr txBox="1"/>
          <p:nvPr/>
        </p:nvSpPr>
        <p:spPr>
          <a:xfrm>
            <a:off x="5289824" y="3345223"/>
            <a:ext cx="1728192" cy="55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600" b="1" dirty="0" err="1"/>
              <a:t>Radial</a:t>
            </a:r>
            <a:endParaRPr lang="it-IT" sz="1600" b="1" dirty="0"/>
          </a:p>
          <a:p>
            <a:pPr>
              <a:lnSpc>
                <a:spcPct val="110000"/>
              </a:lnSpc>
            </a:pPr>
            <a:r>
              <a:rPr lang="it-IT" sz="1200" dirty="0"/>
              <a:t>Cosine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sp>
        <p:nvSpPr>
          <p:cNvPr id="6" name="CasellaDiTesto 11">
            <a:extLst>
              <a:ext uri="{FF2B5EF4-FFF2-40B4-BE49-F238E27FC236}">
                <a16:creationId xmlns:a16="http://schemas.microsoft.com/office/drawing/2014/main" id="{D91D81D4-018A-89C3-3052-C56071087A38}"/>
              </a:ext>
            </a:extLst>
          </p:cNvPr>
          <p:cNvSpPr txBox="1"/>
          <p:nvPr/>
        </p:nvSpPr>
        <p:spPr>
          <a:xfrm>
            <a:off x="8030790" y="3335829"/>
            <a:ext cx="1728192" cy="55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600" b="1" dirty="0" err="1"/>
              <a:t>Hyperbolic</a:t>
            </a:r>
            <a:endParaRPr lang="it-IT" sz="1600" b="1" dirty="0"/>
          </a:p>
          <a:p>
            <a:pPr>
              <a:lnSpc>
                <a:spcPct val="110000"/>
              </a:lnSpc>
            </a:pPr>
            <a:r>
              <a:rPr lang="it-IT" sz="1200" dirty="0" err="1"/>
              <a:t>Poincarè</a:t>
            </a:r>
            <a:r>
              <a:rPr lang="it-IT" sz="1200" dirty="0"/>
              <a:t>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sp>
        <p:nvSpPr>
          <p:cNvPr id="7" name="CasellaDiTesto 12">
            <a:extLst>
              <a:ext uri="{FF2B5EF4-FFF2-40B4-BE49-F238E27FC236}">
                <a16:creationId xmlns:a16="http://schemas.microsoft.com/office/drawing/2014/main" id="{D21DE5A3-D219-E8CE-B6B9-B24C6553B2C0}"/>
              </a:ext>
            </a:extLst>
          </p:cNvPr>
          <p:cNvSpPr txBox="1"/>
          <p:nvPr/>
        </p:nvSpPr>
        <p:spPr>
          <a:xfrm>
            <a:off x="2433343" y="1599835"/>
            <a:ext cx="2295476" cy="547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400" b="1" dirty="0"/>
              <a:t>One Class </a:t>
            </a:r>
            <a:r>
              <a:rPr lang="it-IT" sz="1400" b="1" dirty="0" err="1"/>
              <a:t>Classification</a:t>
            </a:r>
            <a:r>
              <a:rPr lang="it-IT" sz="1400" b="1" dirty="0"/>
              <a:t> </a:t>
            </a:r>
            <a:r>
              <a:rPr lang="it-IT" sz="1400" b="1" dirty="0" err="1"/>
              <a:t>Problem</a:t>
            </a:r>
            <a:endParaRPr lang="it-IT" sz="1400" b="1" dirty="0"/>
          </a:p>
        </p:txBody>
      </p:sp>
      <p:sp>
        <p:nvSpPr>
          <p:cNvPr id="8" name="CasellaDiTesto 17">
            <a:extLst>
              <a:ext uri="{FF2B5EF4-FFF2-40B4-BE49-F238E27FC236}">
                <a16:creationId xmlns:a16="http://schemas.microsoft.com/office/drawing/2014/main" id="{97FE51BB-B958-A198-488D-D4FE7736997D}"/>
              </a:ext>
            </a:extLst>
          </p:cNvPr>
          <p:cNvSpPr txBox="1"/>
          <p:nvPr/>
        </p:nvSpPr>
        <p:spPr>
          <a:xfrm>
            <a:off x="5073800" y="2022732"/>
            <a:ext cx="1944216" cy="547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400" b="1" dirty="0"/>
              <a:t>Learning </a:t>
            </a:r>
            <a:r>
              <a:rPr lang="it-IT" sz="1400" b="1" dirty="0" err="1"/>
              <a:t>normality</a:t>
            </a:r>
            <a:r>
              <a:rPr lang="it-IT" sz="1400" b="1" dirty="0"/>
              <a:t> </a:t>
            </a:r>
          </a:p>
          <a:p>
            <a:pPr>
              <a:lnSpc>
                <a:spcPct val="110000"/>
              </a:lnSpc>
            </a:pPr>
            <a:r>
              <a:rPr lang="it-IT" sz="1400" b="1" dirty="0"/>
              <a:t>from </a:t>
            </a:r>
            <a:r>
              <a:rPr lang="it-IT" sz="1400" b="1" dirty="0" err="1"/>
              <a:t>train</a:t>
            </a:r>
            <a:r>
              <a:rPr lang="it-IT" sz="1400" b="1" dirty="0"/>
              <a:t> set</a:t>
            </a:r>
          </a:p>
        </p:txBody>
      </p:sp>
      <p:pic>
        <p:nvPicPr>
          <p:cNvPr id="9" name="Immagine 18">
            <a:extLst>
              <a:ext uri="{FF2B5EF4-FFF2-40B4-BE49-F238E27FC236}">
                <a16:creationId xmlns:a16="http://schemas.microsoft.com/office/drawing/2014/main" id="{5D1126D7-E3E3-70AF-1D3B-D67AEE2E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64" y="3908556"/>
            <a:ext cx="2295475" cy="2194474"/>
          </a:xfrm>
          <a:prstGeom prst="rect">
            <a:avLst/>
          </a:prstGeom>
        </p:spPr>
      </p:pic>
      <p:pic>
        <p:nvPicPr>
          <p:cNvPr id="10" name="Immagine 19">
            <a:extLst>
              <a:ext uri="{FF2B5EF4-FFF2-40B4-BE49-F238E27FC236}">
                <a16:creationId xmlns:a16="http://schemas.microsoft.com/office/drawing/2014/main" id="{BF6D2763-AB41-F894-9824-5E1D0B13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964" y="3908556"/>
            <a:ext cx="2305928" cy="2194474"/>
          </a:xfrm>
          <a:prstGeom prst="rect">
            <a:avLst/>
          </a:prstGeom>
        </p:spPr>
      </p:pic>
      <p:pic>
        <p:nvPicPr>
          <p:cNvPr id="11" name="Immagine 20">
            <a:extLst>
              <a:ext uri="{FF2B5EF4-FFF2-40B4-BE49-F238E27FC236}">
                <a16:creationId xmlns:a16="http://schemas.microsoft.com/office/drawing/2014/main" id="{D54CA21C-58E6-C38E-5320-B93297E8C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173" y="3908556"/>
            <a:ext cx="2352763" cy="2194473"/>
          </a:xfrm>
          <a:prstGeom prst="rect">
            <a:avLst/>
          </a:prstGeom>
        </p:spPr>
      </p:pic>
      <p:cxnSp>
        <p:nvCxnSpPr>
          <p:cNvPr id="12" name="Connettore a gomito 22">
            <a:extLst>
              <a:ext uri="{FF2B5EF4-FFF2-40B4-BE49-F238E27FC236}">
                <a16:creationId xmlns:a16="http://schemas.microsoft.com/office/drawing/2014/main" id="{63610884-543C-0DA9-9D8A-C9D0C2FF192B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rot="16200000" flipH="1">
            <a:off x="4207893" y="1520930"/>
            <a:ext cx="166544" cy="1420168"/>
          </a:xfrm>
          <a:prstGeom prst="bentConnector2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sellaDiTesto 25">
            <a:extLst>
              <a:ext uri="{FF2B5EF4-FFF2-40B4-BE49-F238E27FC236}">
                <a16:creationId xmlns:a16="http://schemas.microsoft.com/office/drawing/2014/main" id="{407E0145-1150-68DD-AD78-F95DBF413D95}"/>
              </a:ext>
            </a:extLst>
          </p:cNvPr>
          <p:cNvSpPr txBox="1"/>
          <p:nvPr/>
        </p:nvSpPr>
        <p:spPr>
          <a:xfrm>
            <a:off x="7244563" y="2426252"/>
            <a:ext cx="2352764" cy="547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400" b="1" dirty="0" err="1"/>
              <a:t>Abnormalities</a:t>
            </a:r>
            <a:r>
              <a:rPr lang="it-IT" sz="1400" b="1" dirty="0"/>
              <a:t> </a:t>
            </a:r>
            <a:r>
              <a:rPr lang="it-IT" sz="1400" b="1" dirty="0" err="1"/>
              <a:t>pushed</a:t>
            </a:r>
            <a:r>
              <a:rPr lang="it-IT" sz="1400" b="1" dirty="0"/>
              <a:t> far </a:t>
            </a:r>
          </a:p>
          <a:p>
            <a:pPr>
              <a:lnSpc>
                <a:spcPct val="110000"/>
              </a:lnSpc>
            </a:pPr>
            <a:r>
              <a:rPr lang="it-IT" sz="1400" b="1" dirty="0"/>
              <a:t>from the center</a:t>
            </a:r>
          </a:p>
        </p:txBody>
      </p:sp>
      <p:cxnSp>
        <p:nvCxnSpPr>
          <p:cNvPr id="14" name="Connettore a gomito 32">
            <a:extLst>
              <a:ext uri="{FF2B5EF4-FFF2-40B4-BE49-F238E27FC236}">
                <a16:creationId xmlns:a16="http://schemas.microsoft.com/office/drawing/2014/main" id="{67B79D7D-07A6-7A4B-A770-77DDE961913C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536505" y="2080044"/>
            <a:ext cx="166545" cy="1147738"/>
          </a:xfrm>
          <a:prstGeom prst="bentConnector2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7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AB67F57D-6EC3-56E5-B83E-89D89A58FEE4}"/>
              </a:ext>
            </a:extLst>
          </p:cNvPr>
          <p:cNvSpPr txBox="1">
            <a:spLocks/>
          </p:cNvSpPr>
          <p:nvPr/>
        </p:nvSpPr>
        <p:spPr>
          <a:xfrm>
            <a:off x="304800" y="6479458"/>
            <a:ext cx="228600" cy="19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900" b="0" i="0" kern="1200">
                <a:solidFill>
                  <a:srgbClr val="8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pPr marL="38100">
                <a:lnSpc>
                  <a:spcPts val="1810"/>
                </a:lnSpc>
              </a:pPr>
              <a:t>72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9DE8BA-1E9E-B2FB-FDAA-5E2E604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9" y="1905000"/>
            <a:ext cx="1143000" cy="369332"/>
          </a:xfrm>
        </p:spPr>
        <p:txBody>
          <a:bodyPr/>
          <a:lstStyle/>
          <a:p>
            <a:r>
              <a:rPr lang="it-IT" dirty="0"/>
              <a:t>The end</a:t>
            </a:r>
            <a:endParaRPr lang="en-US" dirty="0"/>
          </a:p>
        </p:txBody>
      </p:sp>
      <p:pic>
        <p:nvPicPr>
          <p:cNvPr id="6" name="Online Media 3" title="Fire Drill  - The Office US">
            <a:hlinkClick r:id="" action="ppaction://media"/>
            <a:extLst>
              <a:ext uri="{FF2B5EF4-FFF2-40B4-BE49-F238E27FC236}">
                <a16:creationId xmlns:a16="http://schemas.microsoft.com/office/drawing/2014/main" id="{85E86416-FFA3-08CC-9D10-FBFF827128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85895" y="2667000"/>
            <a:ext cx="5020209" cy="2836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245" y="886154"/>
            <a:ext cx="893572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Application-Specific</a:t>
            </a:r>
            <a:r>
              <a:rPr spc="85" dirty="0"/>
              <a:t> </a:t>
            </a:r>
            <a:r>
              <a:rPr spc="-15" dirty="0"/>
              <a:t>Complexities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0915" y="1644793"/>
            <a:ext cx="6794500" cy="425385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spc="-20" dirty="0">
                <a:cs typeface="Arial Black"/>
              </a:rPr>
              <a:t>Four</a:t>
            </a:r>
            <a:r>
              <a:rPr sz="2400" spc="-65" dirty="0">
                <a:cs typeface="Arial Black"/>
              </a:rPr>
              <a:t> </a:t>
            </a:r>
            <a:r>
              <a:rPr sz="2400" spc="-25" dirty="0">
                <a:cs typeface="Arial Black"/>
              </a:rPr>
              <a:t>key</a:t>
            </a:r>
            <a:r>
              <a:rPr sz="2400" spc="-50" dirty="0">
                <a:cs typeface="Arial Black"/>
              </a:rPr>
              <a:t> </a:t>
            </a:r>
            <a:r>
              <a:rPr sz="2400" spc="-10" dirty="0">
                <a:cs typeface="Arial Black"/>
              </a:rPr>
              <a:t>complexities</a:t>
            </a:r>
            <a:endParaRPr sz="2400" dirty="0"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endParaRPr lang="it-IT" b="1" spc="-15" dirty="0"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it-IT" b="1" spc="-15" dirty="0">
                <a:cs typeface="Cambria"/>
              </a:rPr>
              <a:t>   </a:t>
            </a:r>
            <a:r>
              <a:rPr b="1" spc="-15" dirty="0">
                <a:cs typeface="Cambria"/>
              </a:rPr>
              <a:t>Heterogeneity</a:t>
            </a:r>
            <a:endParaRPr dirty="0">
              <a:cs typeface="Cambria"/>
            </a:endParaRPr>
          </a:p>
          <a:p>
            <a:pPr marL="530860" marR="5080" indent="-341630">
              <a:lnSpc>
                <a:spcPts val="2020"/>
              </a:lnSpc>
              <a:spcBef>
                <a:spcPts val="675"/>
              </a:spcBef>
              <a:buFont typeface="Arial MT"/>
              <a:buChar char="•"/>
              <a:tabLst>
                <a:tab pos="530225" algn="l"/>
                <a:tab pos="530860" algn="l"/>
              </a:tabLst>
            </a:pPr>
            <a:r>
              <a:rPr sz="1600" spc="35" dirty="0">
                <a:cs typeface="Cambria"/>
              </a:rPr>
              <a:t>Different</a:t>
            </a:r>
            <a:r>
              <a:rPr sz="1600" spc="25" dirty="0">
                <a:cs typeface="Cambria"/>
              </a:rPr>
              <a:t> </a:t>
            </a:r>
            <a:r>
              <a:rPr sz="1600" spc="35" dirty="0">
                <a:cs typeface="Cambria"/>
              </a:rPr>
              <a:t>anomalies</a:t>
            </a:r>
            <a:r>
              <a:rPr sz="1600" spc="-15" dirty="0">
                <a:cs typeface="Cambria"/>
              </a:rPr>
              <a:t> </a:t>
            </a:r>
            <a:r>
              <a:rPr sz="1600" spc="85" dirty="0">
                <a:cs typeface="Cambria"/>
              </a:rPr>
              <a:t>may</a:t>
            </a:r>
            <a:r>
              <a:rPr sz="1600" spc="20" dirty="0">
                <a:cs typeface="Cambria"/>
              </a:rPr>
              <a:t> </a:t>
            </a:r>
            <a:r>
              <a:rPr sz="1600" spc="25" dirty="0">
                <a:cs typeface="Cambria"/>
              </a:rPr>
              <a:t>exhibit</a:t>
            </a:r>
            <a:r>
              <a:rPr sz="1600" spc="30" dirty="0">
                <a:cs typeface="Cambria"/>
              </a:rPr>
              <a:t> </a:t>
            </a:r>
            <a:r>
              <a:rPr sz="1600" spc="40" dirty="0">
                <a:cs typeface="Cambria"/>
              </a:rPr>
              <a:t>completely</a:t>
            </a:r>
            <a:r>
              <a:rPr sz="1600" spc="-25" dirty="0">
                <a:cs typeface="Cambria"/>
              </a:rPr>
              <a:t> </a:t>
            </a:r>
            <a:r>
              <a:rPr sz="1600" spc="25" dirty="0">
                <a:cs typeface="Cambria"/>
              </a:rPr>
              <a:t>different </a:t>
            </a:r>
            <a:r>
              <a:rPr sz="1600" spc="-450" dirty="0">
                <a:cs typeface="Cambria"/>
              </a:rPr>
              <a:t> </a:t>
            </a:r>
            <a:r>
              <a:rPr sz="1600" spc="10" dirty="0">
                <a:cs typeface="Cambria"/>
              </a:rPr>
              <a:t>expressions</a:t>
            </a:r>
            <a:r>
              <a:rPr sz="1600" i="1" spc="10" dirty="0">
                <a:cs typeface="Palatino Linotype"/>
              </a:rPr>
              <a:t>,</a:t>
            </a:r>
            <a:r>
              <a:rPr sz="1600" i="1" spc="-45" dirty="0">
                <a:cs typeface="Palatino Linotype"/>
              </a:rPr>
              <a:t> </a:t>
            </a:r>
            <a:r>
              <a:rPr sz="1600" i="1" spc="-5" dirty="0">
                <a:cs typeface="Palatino Linotype"/>
              </a:rPr>
              <a:t>e.g.,</a:t>
            </a:r>
            <a:r>
              <a:rPr sz="1600" i="1" spc="-20" dirty="0">
                <a:cs typeface="Palatino Linotype"/>
              </a:rPr>
              <a:t> </a:t>
            </a:r>
            <a:r>
              <a:rPr sz="1600" i="1" dirty="0">
                <a:cs typeface="Palatino Linotype"/>
              </a:rPr>
              <a:t>accidents,</a:t>
            </a:r>
            <a:r>
              <a:rPr sz="1600" i="1" spc="-45" dirty="0">
                <a:cs typeface="Palatino Linotype"/>
              </a:rPr>
              <a:t> </a:t>
            </a:r>
            <a:r>
              <a:rPr sz="1600" i="1" dirty="0">
                <a:cs typeface="Palatino Linotype"/>
              </a:rPr>
              <a:t>robbery</a:t>
            </a:r>
            <a:r>
              <a:rPr sz="1600" i="1" spc="-20" dirty="0">
                <a:cs typeface="Palatino Linotype"/>
              </a:rPr>
              <a:t> </a:t>
            </a:r>
            <a:r>
              <a:rPr sz="1600" i="1" dirty="0">
                <a:cs typeface="Palatino Linotype"/>
              </a:rPr>
              <a:t>vs.</a:t>
            </a:r>
            <a:r>
              <a:rPr sz="1600" i="1" spc="-20" dirty="0">
                <a:cs typeface="Palatino Linotype"/>
              </a:rPr>
              <a:t> </a:t>
            </a:r>
            <a:r>
              <a:rPr sz="1600" i="1" spc="-5" dirty="0">
                <a:cs typeface="Palatino Linotype"/>
              </a:rPr>
              <a:t>explosion</a:t>
            </a:r>
            <a:r>
              <a:rPr sz="1600" i="1" spc="10" dirty="0">
                <a:cs typeface="Palatino Linotype"/>
              </a:rPr>
              <a:t> </a:t>
            </a:r>
            <a:r>
              <a:rPr sz="1600" i="1" spc="-5" dirty="0">
                <a:cs typeface="Palatino Linotype"/>
              </a:rPr>
              <a:t>events</a:t>
            </a:r>
            <a:endParaRPr lang="it-IT" sz="1600" i="1" spc="-5" dirty="0">
              <a:cs typeface="Palatino Linotype"/>
            </a:endParaRPr>
          </a:p>
          <a:p>
            <a:pPr marL="189230" marR="5080">
              <a:lnSpc>
                <a:spcPts val="2020"/>
              </a:lnSpc>
              <a:spcBef>
                <a:spcPts val="675"/>
              </a:spcBef>
              <a:tabLst>
                <a:tab pos="530225" algn="l"/>
                <a:tab pos="530860" algn="l"/>
              </a:tabLst>
            </a:pPr>
            <a:r>
              <a:rPr lang="en-US" b="1" spc="15" dirty="0">
                <a:cs typeface="Cambria"/>
              </a:rPr>
              <a:t>Application-specific</a:t>
            </a:r>
            <a:r>
              <a:rPr lang="en-US" b="1" spc="5" dirty="0">
                <a:cs typeface="Cambria"/>
              </a:rPr>
              <a:t> </a:t>
            </a:r>
            <a:r>
              <a:rPr lang="en-US" b="1" spc="-5" dirty="0">
                <a:cs typeface="Cambria"/>
              </a:rPr>
              <a:t>methodologies</a:t>
            </a:r>
            <a:endParaRPr lang="en-US" spc="35" dirty="0">
              <a:cs typeface="Cambria"/>
            </a:endParaRPr>
          </a:p>
          <a:p>
            <a:pPr marL="530860" marR="5080" indent="-341630">
              <a:lnSpc>
                <a:spcPct val="80000"/>
              </a:lnSpc>
              <a:spcBef>
                <a:spcPts val="615"/>
              </a:spcBef>
              <a:buFont typeface="Arial MT"/>
              <a:buChar char="•"/>
              <a:tabLst>
                <a:tab pos="530225" algn="l"/>
                <a:tab pos="530860" algn="l"/>
              </a:tabLst>
            </a:pPr>
            <a:r>
              <a:rPr lang="en-US" sz="1600" spc="35" dirty="0">
                <a:cs typeface="Cambria"/>
              </a:rPr>
              <a:t>Different </a:t>
            </a:r>
            <a:r>
              <a:rPr lang="en-US" sz="1600" spc="40" dirty="0">
                <a:cs typeface="Cambria"/>
              </a:rPr>
              <a:t>methodologies </a:t>
            </a:r>
            <a:r>
              <a:rPr lang="en-US" sz="1600" spc="25" dirty="0">
                <a:cs typeface="Cambria"/>
              </a:rPr>
              <a:t>required </a:t>
            </a:r>
            <a:r>
              <a:rPr lang="en-US" sz="1600" spc="70" dirty="0">
                <a:cs typeface="Cambria"/>
              </a:rPr>
              <a:t>by </a:t>
            </a:r>
            <a:r>
              <a:rPr lang="en-US" sz="1600" spc="25" dirty="0">
                <a:cs typeface="Cambria"/>
              </a:rPr>
              <a:t>different </a:t>
            </a:r>
            <a:r>
              <a:rPr lang="en-US" sz="1600" spc="30" dirty="0">
                <a:cs typeface="Cambria"/>
              </a:rPr>
              <a:t> application-specific</a:t>
            </a:r>
            <a:r>
              <a:rPr lang="en-US" sz="1600" dirty="0">
                <a:cs typeface="Cambria"/>
              </a:rPr>
              <a:t> </a:t>
            </a:r>
            <a:r>
              <a:rPr lang="en-US" sz="1600" spc="30" dirty="0">
                <a:cs typeface="Cambria"/>
              </a:rPr>
              <a:t>definitions</a:t>
            </a:r>
            <a:r>
              <a:rPr lang="en-US" sz="1600" i="1" spc="30" dirty="0">
                <a:cs typeface="Palatino Linotype"/>
              </a:rPr>
              <a:t>,</a:t>
            </a:r>
            <a:r>
              <a:rPr lang="en-US" sz="1600" i="1" spc="-60" dirty="0">
                <a:cs typeface="Palatino Linotype"/>
              </a:rPr>
              <a:t> </a:t>
            </a:r>
            <a:r>
              <a:rPr lang="en-US" sz="1600" i="1" dirty="0">
                <a:cs typeface="Palatino Linotype"/>
              </a:rPr>
              <a:t>e.g.,</a:t>
            </a:r>
            <a:r>
              <a:rPr lang="en-US" sz="1600" i="1" spc="-10" dirty="0">
                <a:cs typeface="Palatino Linotype"/>
              </a:rPr>
              <a:t> </a:t>
            </a:r>
            <a:r>
              <a:rPr lang="en-US" sz="1600" i="1" spc="-5" dirty="0">
                <a:cs typeface="Palatino Linotype"/>
              </a:rPr>
              <a:t>credit</a:t>
            </a:r>
            <a:r>
              <a:rPr lang="en-US" sz="1600" i="1" spc="-20" dirty="0">
                <a:cs typeface="Palatino Linotype"/>
              </a:rPr>
              <a:t> </a:t>
            </a:r>
            <a:r>
              <a:rPr lang="en-US" sz="1600" i="1" dirty="0">
                <a:cs typeface="Palatino Linotype"/>
              </a:rPr>
              <a:t>card</a:t>
            </a:r>
            <a:r>
              <a:rPr lang="en-US" sz="1600" i="1" spc="-15" dirty="0">
                <a:cs typeface="Palatino Linotype"/>
              </a:rPr>
              <a:t> </a:t>
            </a:r>
            <a:r>
              <a:rPr lang="en-US" sz="1600" i="1" dirty="0">
                <a:cs typeface="Palatino Linotype"/>
              </a:rPr>
              <a:t>frauds </a:t>
            </a:r>
            <a:r>
              <a:rPr lang="en-US" sz="1600" i="1" spc="-509" dirty="0">
                <a:cs typeface="Palatino Linotype"/>
              </a:rPr>
              <a:t> </a:t>
            </a:r>
            <a:r>
              <a:rPr lang="en-US" sz="1600" i="1" spc="-5" dirty="0">
                <a:cs typeface="Palatino Linotype"/>
              </a:rPr>
              <a:t>(point anomalies) </a:t>
            </a:r>
            <a:r>
              <a:rPr lang="en-US" sz="1600" i="1" spc="5" dirty="0">
                <a:cs typeface="Palatino Linotype"/>
              </a:rPr>
              <a:t>vs </a:t>
            </a:r>
            <a:r>
              <a:rPr lang="en-US" sz="1600" i="1" spc="-5" dirty="0">
                <a:cs typeface="Palatino Linotype"/>
              </a:rPr>
              <a:t>malicious </a:t>
            </a:r>
            <a:r>
              <a:rPr lang="en-US" sz="1600" i="1" dirty="0">
                <a:cs typeface="Palatino Linotype"/>
              </a:rPr>
              <a:t>accounts </a:t>
            </a:r>
            <a:r>
              <a:rPr lang="en-US" sz="1600" i="1" spc="-5" dirty="0">
                <a:cs typeface="Palatino Linotype"/>
              </a:rPr>
              <a:t>in social media </a:t>
            </a:r>
            <a:r>
              <a:rPr lang="en-US" sz="1600" i="1" dirty="0">
                <a:cs typeface="Palatino Linotype"/>
              </a:rPr>
              <a:t> (group</a:t>
            </a:r>
            <a:r>
              <a:rPr lang="en-US" sz="1600" i="1" spc="-30" dirty="0">
                <a:cs typeface="Palatino Linotype"/>
              </a:rPr>
              <a:t> </a:t>
            </a:r>
            <a:r>
              <a:rPr lang="en-US" sz="1600" i="1" spc="-5" dirty="0">
                <a:cs typeface="Palatino Linotype"/>
              </a:rPr>
              <a:t>anomalies)</a:t>
            </a:r>
          </a:p>
          <a:p>
            <a:pPr marL="189230" marR="5080">
              <a:lnSpc>
                <a:spcPct val="80000"/>
              </a:lnSpc>
              <a:spcBef>
                <a:spcPts val="615"/>
              </a:spcBef>
              <a:tabLst>
                <a:tab pos="530225" algn="l"/>
                <a:tab pos="530860" algn="l"/>
              </a:tabLst>
            </a:pPr>
            <a:r>
              <a:rPr lang="en-US" b="1" spc="55" dirty="0">
                <a:cs typeface="Cambria"/>
              </a:rPr>
              <a:t>Unknown</a:t>
            </a:r>
            <a:r>
              <a:rPr lang="en-US" b="1" spc="20" dirty="0">
                <a:cs typeface="Cambria"/>
              </a:rPr>
              <a:t> </a:t>
            </a:r>
            <a:r>
              <a:rPr lang="en-US" b="1" dirty="0">
                <a:cs typeface="Cambria"/>
              </a:rPr>
              <a:t>Nature</a:t>
            </a:r>
            <a:r>
              <a:rPr lang="en-US" b="1" spc="40" dirty="0">
                <a:cs typeface="Cambria"/>
              </a:rPr>
              <a:t> </a:t>
            </a:r>
            <a:r>
              <a:rPr lang="en-US" b="1" spc="-20" dirty="0">
                <a:cs typeface="Cambria"/>
              </a:rPr>
              <a:t>(unsupervised</a:t>
            </a:r>
            <a:r>
              <a:rPr lang="en-US" b="1" spc="-5" dirty="0">
                <a:cs typeface="Cambria"/>
              </a:rPr>
              <a:t> </a:t>
            </a:r>
            <a:r>
              <a:rPr lang="en-US" b="1" spc="-35" dirty="0">
                <a:cs typeface="Cambria"/>
              </a:rPr>
              <a:t>setting)</a:t>
            </a:r>
            <a:endParaRPr lang="en-US" spc="65" dirty="0">
              <a:cs typeface="Cambria"/>
            </a:endParaRPr>
          </a:p>
          <a:p>
            <a:pPr marL="530860" indent="-341630">
              <a:lnSpc>
                <a:spcPct val="100000"/>
              </a:lnSpc>
              <a:spcBef>
                <a:spcPts val="345"/>
              </a:spcBef>
              <a:buFont typeface="Arial" panose="020B0604020202020204" pitchFamily="34" charset="0"/>
              <a:buChar char="•"/>
              <a:tabLst>
                <a:tab pos="530225" algn="l"/>
                <a:tab pos="530860" algn="l"/>
              </a:tabLst>
            </a:pPr>
            <a:r>
              <a:rPr lang="en-US" sz="1600" spc="65" dirty="0">
                <a:cs typeface="Cambria"/>
              </a:rPr>
              <a:t>Anomalies</a:t>
            </a:r>
            <a:r>
              <a:rPr lang="en-US" sz="1600" spc="10" dirty="0">
                <a:cs typeface="Cambria"/>
              </a:rPr>
              <a:t> </a:t>
            </a:r>
            <a:r>
              <a:rPr lang="en-US" sz="1600" spc="30" dirty="0">
                <a:cs typeface="Cambria"/>
              </a:rPr>
              <a:t>remain</a:t>
            </a:r>
            <a:r>
              <a:rPr lang="en-US" sz="1600" spc="-10" dirty="0">
                <a:cs typeface="Cambria"/>
              </a:rPr>
              <a:t> </a:t>
            </a:r>
            <a:r>
              <a:rPr lang="en-US" sz="1600" spc="65" dirty="0">
                <a:cs typeface="Cambria"/>
              </a:rPr>
              <a:t>unknown</a:t>
            </a:r>
            <a:r>
              <a:rPr lang="en-US" sz="1600" spc="40" dirty="0">
                <a:cs typeface="Cambria"/>
              </a:rPr>
              <a:t> until</a:t>
            </a:r>
            <a:r>
              <a:rPr lang="en-US" sz="1600" spc="25" dirty="0">
                <a:cs typeface="Cambria"/>
              </a:rPr>
              <a:t> </a:t>
            </a:r>
            <a:r>
              <a:rPr lang="en-US" sz="1600" spc="35" dirty="0">
                <a:cs typeface="Cambria"/>
              </a:rPr>
              <a:t>they</a:t>
            </a:r>
            <a:r>
              <a:rPr lang="en-US" sz="1600" spc="50" dirty="0">
                <a:cs typeface="Cambria"/>
              </a:rPr>
              <a:t> </a:t>
            </a:r>
            <a:r>
              <a:rPr lang="en-US" sz="1600" spc="45" dirty="0">
                <a:cs typeface="Cambria"/>
              </a:rPr>
              <a:t>actually</a:t>
            </a:r>
            <a:r>
              <a:rPr lang="en-US" sz="1600" dirty="0">
                <a:cs typeface="Cambria"/>
              </a:rPr>
              <a:t> </a:t>
            </a:r>
            <a:r>
              <a:rPr lang="en-US" sz="1600" spc="25" dirty="0">
                <a:cs typeface="Cambria"/>
              </a:rPr>
              <a:t>occur</a:t>
            </a:r>
            <a:endParaRPr lang="en-US" sz="1600" dirty="0"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lang="en-US" b="1" spc="-5" dirty="0">
                <a:cs typeface="Cambria"/>
              </a:rPr>
              <a:t>  Coverage</a:t>
            </a:r>
            <a:endParaRPr lang="en-US" dirty="0">
              <a:cs typeface="Cambria"/>
            </a:endParaRPr>
          </a:p>
          <a:p>
            <a:pPr marL="530860" indent="-341630">
              <a:lnSpc>
                <a:spcPct val="100000"/>
              </a:lnSpc>
              <a:spcBef>
                <a:spcPts val="220"/>
              </a:spcBef>
              <a:buFont typeface="Arial" panose="020B0604020202020204" pitchFamily="34" charset="0"/>
              <a:buChar char="•"/>
              <a:tabLst>
                <a:tab pos="530225" algn="l"/>
                <a:tab pos="530860" algn="l"/>
              </a:tabLst>
            </a:pPr>
            <a:r>
              <a:rPr lang="en-US" sz="1600" spc="50" dirty="0">
                <a:cs typeface="Cambria"/>
              </a:rPr>
              <a:t>Difficult</a:t>
            </a:r>
            <a:r>
              <a:rPr lang="en-US" sz="1600" spc="80" dirty="0">
                <a:cs typeface="Cambria"/>
              </a:rPr>
              <a:t> </a:t>
            </a:r>
            <a:r>
              <a:rPr lang="en-US" sz="1600" spc="-5" dirty="0">
                <a:cs typeface="Cambria"/>
              </a:rPr>
              <a:t>to</a:t>
            </a:r>
            <a:r>
              <a:rPr lang="en-US" sz="1600" spc="55" dirty="0">
                <a:cs typeface="Cambria"/>
              </a:rPr>
              <a:t> </a:t>
            </a:r>
            <a:r>
              <a:rPr lang="en-US" sz="1600" dirty="0">
                <a:cs typeface="Cambria"/>
              </a:rPr>
              <a:t>collect</a:t>
            </a:r>
            <a:r>
              <a:rPr lang="en-US" sz="1600" spc="120" dirty="0">
                <a:cs typeface="Cambria"/>
              </a:rPr>
              <a:t> </a:t>
            </a:r>
            <a:r>
              <a:rPr lang="en-US" sz="1600" spc="30" dirty="0">
                <a:cs typeface="Cambria"/>
              </a:rPr>
              <a:t>data</a:t>
            </a:r>
            <a:r>
              <a:rPr lang="en-US" sz="1600" spc="55" dirty="0">
                <a:cs typeface="Cambria"/>
              </a:rPr>
              <a:t> </a:t>
            </a:r>
            <a:r>
              <a:rPr lang="en-US" sz="1600" spc="30" dirty="0">
                <a:cs typeface="Cambria"/>
              </a:rPr>
              <a:t>covering</a:t>
            </a:r>
            <a:r>
              <a:rPr lang="en-US" sz="1600" spc="85" dirty="0">
                <a:cs typeface="Cambria"/>
              </a:rPr>
              <a:t> </a:t>
            </a:r>
            <a:r>
              <a:rPr lang="en-US" sz="1600" spc="30" dirty="0">
                <a:cs typeface="Cambria"/>
              </a:rPr>
              <a:t>all </a:t>
            </a:r>
            <a:r>
              <a:rPr lang="en-US" sz="1600" spc="100" dirty="0">
                <a:cs typeface="Cambria"/>
              </a:rPr>
              <a:t> </a:t>
            </a:r>
            <a:r>
              <a:rPr lang="en-US" sz="1600" spc="-5" dirty="0">
                <a:cs typeface="Cambria"/>
              </a:rPr>
              <a:t>classes</a:t>
            </a:r>
            <a:r>
              <a:rPr lang="en-US" sz="1600" spc="120" dirty="0">
                <a:cs typeface="Cambria"/>
              </a:rPr>
              <a:t> </a:t>
            </a:r>
            <a:r>
              <a:rPr lang="en-US" sz="1600" spc="35" dirty="0">
                <a:cs typeface="Cambria"/>
              </a:rPr>
              <a:t>of</a:t>
            </a:r>
            <a:r>
              <a:rPr lang="en-US" sz="1600" spc="50" dirty="0">
                <a:cs typeface="Cambria"/>
              </a:rPr>
              <a:t> </a:t>
            </a:r>
            <a:r>
              <a:rPr lang="en-US" sz="1600" spc="20" dirty="0">
                <a:cs typeface="Cambria"/>
              </a:rPr>
              <a:t>anomalies</a:t>
            </a:r>
            <a:endParaRPr lang="en-US" sz="1600" dirty="0">
              <a:cs typeface="Palatino Linotype"/>
            </a:endParaRPr>
          </a:p>
          <a:p>
            <a:pPr marL="530860" marR="5080" indent="-341630">
              <a:lnSpc>
                <a:spcPts val="2020"/>
              </a:lnSpc>
              <a:spcBef>
                <a:spcPts val="675"/>
              </a:spcBef>
              <a:buFont typeface="Arial MT"/>
              <a:buChar char="•"/>
              <a:tabLst>
                <a:tab pos="530225" algn="l"/>
                <a:tab pos="530860" algn="l"/>
              </a:tabLst>
            </a:pPr>
            <a:endParaRPr sz="1600" dirty="0"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8105" y="6349792"/>
            <a:ext cx="18757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Source: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Wikipedia,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UCF-Crime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379207" y="1929383"/>
            <a:ext cx="4258310" cy="4185285"/>
            <a:chOff x="7379207" y="1929383"/>
            <a:chExt cx="4258310" cy="418528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0026" y="2465263"/>
              <a:ext cx="3556807" cy="28836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85175" y="2353055"/>
              <a:ext cx="3240405" cy="2862580"/>
            </a:xfrm>
            <a:custGeom>
              <a:avLst/>
              <a:gdLst/>
              <a:ahLst/>
              <a:cxnLst/>
              <a:rect l="l" t="t" r="r" b="b"/>
              <a:pathLst>
                <a:path w="3240404" h="2862579">
                  <a:moveTo>
                    <a:pt x="2435352" y="2490216"/>
                  </a:moveTo>
                  <a:lnTo>
                    <a:pt x="2438486" y="2443573"/>
                  </a:lnTo>
                  <a:lnTo>
                    <a:pt x="2447636" y="2398659"/>
                  </a:lnTo>
                  <a:lnTo>
                    <a:pt x="2462428" y="2355821"/>
                  </a:lnTo>
                  <a:lnTo>
                    <a:pt x="2482482" y="2315409"/>
                  </a:lnTo>
                  <a:lnTo>
                    <a:pt x="2507424" y="2277771"/>
                  </a:lnTo>
                  <a:lnTo>
                    <a:pt x="2536876" y="2243256"/>
                  </a:lnTo>
                  <a:lnTo>
                    <a:pt x="2570462" y="2212211"/>
                  </a:lnTo>
                  <a:lnTo>
                    <a:pt x="2607804" y="2184987"/>
                  </a:lnTo>
                  <a:lnTo>
                    <a:pt x="2648527" y="2161931"/>
                  </a:lnTo>
                  <a:lnTo>
                    <a:pt x="2692253" y="2143391"/>
                  </a:lnTo>
                  <a:lnTo>
                    <a:pt x="2738607" y="2129717"/>
                  </a:lnTo>
                  <a:lnTo>
                    <a:pt x="2787210" y="2121257"/>
                  </a:lnTo>
                  <a:lnTo>
                    <a:pt x="2837688" y="2118360"/>
                  </a:lnTo>
                  <a:lnTo>
                    <a:pt x="2888165" y="2121257"/>
                  </a:lnTo>
                  <a:lnTo>
                    <a:pt x="2936768" y="2129717"/>
                  </a:lnTo>
                  <a:lnTo>
                    <a:pt x="2983122" y="2143391"/>
                  </a:lnTo>
                  <a:lnTo>
                    <a:pt x="3026848" y="2161931"/>
                  </a:lnTo>
                  <a:lnTo>
                    <a:pt x="3067571" y="2184987"/>
                  </a:lnTo>
                  <a:lnTo>
                    <a:pt x="3104913" y="2212211"/>
                  </a:lnTo>
                  <a:lnTo>
                    <a:pt x="3138499" y="2243256"/>
                  </a:lnTo>
                  <a:lnTo>
                    <a:pt x="3167951" y="2277771"/>
                  </a:lnTo>
                  <a:lnTo>
                    <a:pt x="3192893" y="2315409"/>
                  </a:lnTo>
                  <a:lnTo>
                    <a:pt x="3212947" y="2355821"/>
                  </a:lnTo>
                  <a:lnTo>
                    <a:pt x="3227739" y="2398659"/>
                  </a:lnTo>
                  <a:lnTo>
                    <a:pt x="3236889" y="2443573"/>
                  </a:lnTo>
                  <a:lnTo>
                    <a:pt x="3240024" y="2490216"/>
                  </a:lnTo>
                  <a:lnTo>
                    <a:pt x="3236889" y="2536858"/>
                  </a:lnTo>
                  <a:lnTo>
                    <a:pt x="3227739" y="2581772"/>
                  </a:lnTo>
                  <a:lnTo>
                    <a:pt x="3212947" y="2624610"/>
                  </a:lnTo>
                  <a:lnTo>
                    <a:pt x="3192893" y="2665022"/>
                  </a:lnTo>
                  <a:lnTo>
                    <a:pt x="3167951" y="2702660"/>
                  </a:lnTo>
                  <a:lnTo>
                    <a:pt x="3138499" y="2737175"/>
                  </a:lnTo>
                  <a:lnTo>
                    <a:pt x="3104913" y="2768220"/>
                  </a:lnTo>
                  <a:lnTo>
                    <a:pt x="3067571" y="2795444"/>
                  </a:lnTo>
                  <a:lnTo>
                    <a:pt x="3026848" y="2818500"/>
                  </a:lnTo>
                  <a:lnTo>
                    <a:pt x="2983122" y="2837040"/>
                  </a:lnTo>
                  <a:lnTo>
                    <a:pt x="2936768" y="2850714"/>
                  </a:lnTo>
                  <a:lnTo>
                    <a:pt x="2888165" y="2859174"/>
                  </a:lnTo>
                  <a:lnTo>
                    <a:pt x="2837688" y="2862072"/>
                  </a:lnTo>
                  <a:lnTo>
                    <a:pt x="2787210" y="2859174"/>
                  </a:lnTo>
                  <a:lnTo>
                    <a:pt x="2738607" y="2850714"/>
                  </a:lnTo>
                  <a:lnTo>
                    <a:pt x="2692253" y="2837040"/>
                  </a:lnTo>
                  <a:lnTo>
                    <a:pt x="2648527" y="2818500"/>
                  </a:lnTo>
                  <a:lnTo>
                    <a:pt x="2607804" y="2795444"/>
                  </a:lnTo>
                  <a:lnTo>
                    <a:pt x="2570462" y="2768220"/>
                  </a:lnTo>
                  <a:lnTo>
                    <a:pt x="2536876" y="2737175"/>
                  </a:lnTo>
                  <a:lnTo>
                    <a:pt x="2507424" y="2702660"/>
                  </a:lnTo>
                  <a:lnTo>
                    <a:pt x="2482482" y="2665022"/>
                  </a:lnTo>
                  <a:lnTo>
                    <a:pt x="2462428" y="2624610"/>
                  </a:lnTo>
                  <a:lnTo>
                    <a:pt x="2447636" y="2581772"/>
                  </a:lnTo>
                  <a:lnTo>
                    <a:pt x="2438486" y="2536858"/>
                  </a:lnTo>
                  <a:lnTo>
                    <a:pt x="2435352" y="2490216"/>
                  </a:lnTo>
                  <a:close/>
                </a:path>
                <a:path w="3240404" h="2862579">
                  <a:moveTo>
                    <a:pt x="0" y="371856"/>
                  </a:moveTo>
                  <a:lnTo>
                    <a:pt x="3147" y="325213"/>
                  </a:lnTo>
                  <a:lnTo>
                    <a:pt x="12336" y="280299"/>
                  </a:lnTo>
                  <a:lnTo>
                    <a:pt x="27188" y="237461"/>
                  </a:lnTo>
                  <a:lnTo>
                    <a:pt x="47325" y="197049"/>
                  </a:lnTo>
                  <a:lnTo>
                    <a:pt x="72367" y="159411"/>
                  </a:lnTo>
                  <a:lnTo>
                    <a:pt x="101936" y="124896"/>
                  </a:lnTo>
                  <a:lnTo>
                    <a:pt x="135654" y="93851"/>
                  </a:lnTo>
                  <a:lnTo>
                    <a:pt x="173140" y="66627"/>
                  </a:lnTo>
                  <a:lnTo>
                    <a:pt x="214018" y="43571"/>
                  </a:lnTo>
                  <a:lnTo>
                    <a:pt x="257907" y="25031"/>
                  </a:lnTo>
                  <a:lnTo>
                    <a:pt x="304430" y="11357"/>
                  </a:lnTo>
                  <a:lnTo>
                    <a:pt x="353207" y="2897"/>
                  </a:lnTo>
                  <a:lnTo>
                    <a:pt x="403859" y="0"/>
                  </a:lnTo>
                  <a:lnTo>
                    <a:pt x="454512" y="2897"/>
                  </a:lnTo>
                  <a:lnTo>
                    <a:pt x="503289" y="11357"/>
                  </a:lnTo>
                  <a:lnTo>
                    <a:pt x="549812" y="25031"/>
                  </a:lnTo>
                  <a:lnTo>
                    <a:pt x="593701" y="43571"/>
                  </a:lnTo>
                  <a:lnTo>
                    <a:pt x="634579" y="66627"/>
                  </a:lnTo>
                  <a:lnTo>
                    <a:pt x="672065" y="93851"/>
                  </a:lnTo>
                  <a:lnTo>
                    <a:pt x="705783" y="124896"/>
                  </a:lnTo>
                  <a:lnTo>
                    <a:pt x="735352" y="159411"/>
                  </a:lnTo>
                  <a:lnTo>
                    <a:pt x="760394" y="197049"/>
                  </a:lnTo>
                  <a:lnTo>
                    <a:pt x="780531" y="237461"/>
                  </a:lnTo>
                  <a:lnTo>
                    <a:pt x="795383" y="280299"/>
                  </a:lnTo>
                  <a:lnTo>
                    <a:pt x="804572" y="325213"/>
                  </a:lnTo>
                  <a:lnTo>
                    <a:pt x="807720" y="371856"/>
                  </a:lnTo>
                  <a:lnTo>
                    <a:pt x="804572" y="418498"/>
                  </a:lnTo>
                  <a:lnTo>
                    <a:pt x="795383" y="463412"/>
                  </a:lnTo>
                  <a:lnTo>
                    <a:pt x="780531" y="506250"/>
                  </a:lnTo>
                  <a:lnTo>
                    <a:pt x="760394" y="546662"/>
                  </a:lnTo>
                  <a:lnTo>
                    <a:pt x="735352" y="584300"/>
                  </a:lnTo>
                  <a:lnTo>
                    <a:pt x="705783" y="618815"/>
                  </a:lnTo>
                  <a:lnTo>
                    <a:pt x="672065" y="649860"/>
                  </a:lnTo>
                  <a:lnTo>
                    <a:pt x="634579" y="677084"/>
                  </a:lnTo>
                  <a:lnTo>
                    <a:pt x="593701" y="700140"/>
                  </a:lnTo>
                  <a:lnTo>
                    <a:pt x="549812" y="718680"/>
                  </a:lnTo>
                  <a:lnTo>
                    <a:pt x="503289" y="732354"/>
                  </a:lnTo>
                  <a:lnTo>
                    <a:pt x="454512" y="740814"/>
                  </a:lnTo>
                  <a:lnTo>
                    <a:pt x="403859" y="743712"/>
                  </a:lnTo>
                  <a:lnTo>
                    <a:pt x="353207" y="740814"/>
                  </a:lnTo>
                  <a:lnTo>
                    <a:pt x="304430" y="732354"/>
                  </a:lnTo>
                  <a:lnTo>
                    <a:pt x="257907" y="718680"/>
                  </a:lnTo>
                  <a:lnTo>
                    <a:pt x="214018" y="700140"/>
                  </a:lnTo>
                  <a:lnTo>
                    <a:pt x="173140" y="677084"/>
                  </a:lnTo>
                  <a:lnTo>
                    <a:pt x="135654" y="649860"/>
                  </a:lnTo>
                  <a:lnTo>
                    <a:pt x="101936" y="618815"/>
                  </a:lnTo>
                  <a:lnTo>
                    <a:pt x="72367" y="584300"/>
                  </a:lnTo>
                  <a:lnTo>
                    <a:pt x="47325" y="546662"/>
                  </a:lnTo>
                  <a:lnTo>
                    <a:pt x="27188" y="506250"/>
                  </a:lnTo>
                  <a:lnTo>
                    <a:pt x="12336" y="463412"/>
                  </a:lnTo>
                  <a:lnTo>
                    <a:pt x="3147" y="418498"/>
                  </a:lnTo>
                  <a:lnTo>
                    <a:pt x="0" y="371856"/>
                  </a:lnTo>
                  <a:close/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9207" y="2859023"/>
              <a:ext cx="1249679" cy="9601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4055" y="5111495"/>
              <a:ext cx="1283207" cy="10027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8511" y="1929383"/>
              <a:ext cx="1261872" cy="96012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566018" y="5991250"/>
            <a:ext cx="910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xp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si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lang="en-US" smtClean="0"/>
              <a:t>8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7530210" y="3771722"/>
            <a:ext cx="9169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cc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85301" y="2823794"/>
            <a:ext cx="8001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Robbery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38200"/>
            <a:ext cx="410146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Key</a:t>
            </a:r>
            <a:r>
              <a:rPr spc="-80" dirty="0"/>
              <a:t> </a:t>
            </a:r>
            <a:r>
              <a:rPr spc="-10" dirty="0"/>
              <a:t>Challenges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304800" y="6386480"/>
            <a:ext cx="22860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828800"/>
            <a:ext cx="10637520" cy="334963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lang="it-IT" b="1" spc="-15" dirty="0">
                <a:cs typeface="Arial Black"/>
              </a:rPr>
              <a:t>1. </a:t>
            </a:r>
            <a:r>
              <a:rPr b="1" spc="-15" dirty="0">
                <a:cs typeface="Arial Black"/>
              </a:rPr>
              <a:t>Low </a:t>
            </a:r>
            <a:r>
              <a:rPr b="1" spc="5" dirty="0">
                <a:cs typeface="Arial Black"/>
              </a:rPr>
              <a:t>Anomaly</a:t>
            </a:r>
            <a:r>
              <a:rPr b="1" spc="-35" dirty="0">
                <a:cs typeface="Arial Black"/>
              </a:rPr>
              <a:t> </a:t>
            </a:r>
            <a:r>
              <a:rPr b="1" spc="-5" dirty="0">
                <a:cs typeface="Arial Black"/>
              </a:rPr>
              <a:t>Detection</a:t>
            </a:r>
            <a:r>
              <a:rPr b="1" spc="-30" dirty="0">
                <a:cs typeface="Arial Black"/>
              </a:rPr>
              <a:t> </a:t>
            </a:r>
            <a:r>
              <a:rPr b="1" dirty="0">
                <a:cs typeface="Arial Black"/>
              </a:rPr>
              <a:t>Accuracy</a:t>
            </a:r>
          </a:p>
          <a:p>
            <a:pPr marL="646430" lvl="1" indent="-174625">
              <a:spcBef>
                <a:spcPts val="475"/>
              </a:spcBef>
              <a:buFont typeface="Arial MT"/>
              <a:buChar char="•"/>
              <a:tabLst>
                <a:tab pos="189865" algn="l"/>
              </a:tabLst>
            </a:pPr>
            <a:r>
              <a:rPr dirty="0">
                <a:cs typeface="Cambria"/>
              </a:rPr>
              <a:t>Rareness</a:t>
            </a:r>
            <a:r>
              <a:rPr spc="110" dirty="0">
                <a:cs typeface="Cambria"/>
              </a:rPr>
              <a:t> </a:t>
            </a:r>
            <a:r>
              <a:rPr spc="55" dirty="0">
                <a:cs typeface="Cambria"/>
              </a:rPr>
              <a:t>and</a:t>
            </a:r>
            <a:r>
              <a:rPr spc="70" dirty="0">
                <a:cs typeface="Cambria"/>
              </a:rPr>
              <a:t> </a:t>
            </a:r>
            <a:r>
              <a:rPr spc="10" dirty="0">
                <a:cs typeface="Cambria"/>
              </a:rPr>
              <a:t>heterogeneity</a:t>
            </a:r>
            <a:r>
              <a:rPr spc="114" dirty="0">
                <a:cs typeface="Cambria"/>
              </a:rPr>
              <a:t> </a:t>
            </a:r>
            <a:r>
              <a:rPr spc="35" dirty="0">
                <a:cs typeface="Cambria"/>
              </a:rPr>
              <a:t>of</a:t>
            </a:r>
            <a:r>
              <a:rPr spc="70" dirty="0">
                <a:cs typeface="Cambria"/>
              </a:rPr>
              <a:t> </a:t>
            </a:r>
            <a:r>
              <a:rPr spc="20" dirty="0">
                <a:cs typeface="Cambria"/>
              </a:rPr>
              <a:t>anomalies</a:t>
            </a:r>
            <a:r>
              <a:rPr spc="114" dirty="0">
                <a:cs typeface="Cambria"/>
              </a:rPr>
              <a:t> </a:t>
            </a:r>
            <a:r>
              <a:rPr spc="30" dirty="0">
                <a:cs typeface="Cambria"/>
              </a:rPr>
              <a:t>in</a:t>
            </a:r>
            <a:r>
              <a:rPr spc="50" dirty="0">
                <a:cs typeface="Cambria"/>
              </a:rPr>
              <a:t> </a:t>
            </a:r>
            <a:r>
              <a:rPr spc="15" dirty="0">
                <a:cs typeface="Cambria"/>
              </a:rPr>
              <a:t>a</a:t>
            </a:r>
            <a:r>
              <a:rPr spc="80" dirty="0">
                <a:cs typeface="Cambria"/>
              </a:rPr>
              <a:t> </a:t>
            </a:r>
            <a:r>
              <a:rPr spc="5" dirty="0">
                <a:cs typeface="Cambria"/>
              </a:rPr>
              <a:t>dataset</a:t>
            </a:r>
            <a:endParaRPr dirty="0">
              <a:cs typeface="Cambria"/>
            </a:endParaRPr>
          </a:p>
          <a:p>
            <a:pPr marL="646430" lvl="1" indent="-174625">
              <a:spcBef>
                <a:spcPts val="455"/>
              </a:spcBef>
              <a:buFont typeface="Arial MT"/>
              <a:buChar char="•"/>
              <a:tabLst>
                <a:tab pos="189865" algn="l"/>
              </a:tabLst>
            </a:pPr>
            <a:r>
              <a:rPr spc="105" dirty="0">
                <a:cs typeface="Cambria"/>
              </a:rPr>
              <a:t>Many</a:t>
            </a:r>
            <a:r>
              <a:rPr spc="60" dirty="0">
                <a:cs typeface="Cambria"/>
              </a:rPr>
              <a:t> </a:t>
            </a:r>
            <a:r>
              <a:rPr spc="10" dirty="0">
                <a:cs typeface="Cambria"/>
              </a:rPr>
              <a:t>returned</a:t>
            </a:r>
            <a:r>
              <a:rPr spc="80" dirty="0">
                <a:cs typeface="Cambria"/>
              </a:rPr>
              <a:t> </a:t>
            </a:r>
            <a:r>
              <a:rPr spc="20" dirty="0">
                <a:cs typeface="Cambria"/>
              </a:rPr>
              <a:t>anomalies</a:t>
            </a:r>
            <a:r>
              <a:rPr spc="114" dirty="0">
                <a:cs typeface="Cambria"/>
              </a:rPr>
              <a:t> </a:t>
            </a:r>
            <a:r>
              <a:rPr spc="-15" dirty="0">
                <a:cs typeface="Cambria"/>
              </a:rPr>
              <a:t>are</a:t>
            </a:r>
            <a:r>
              <a:rPr spc="55" dirty="0">
                <a:cs typeface="Cambria"/>
              </a:rPr>
              <a:t> </a:t>
            </a:r>
            <a:r>
              <a:rPr spc="5" dirty="0">
                <a:cs typeface="Cambria"/>
              </a:rPr>
              <a:t>noise</a:t>
            </a:r>
            <a:r>
              <a:rPr spc="120" dirty="0">
                <a:cs typeface="Cambria"/>
              </a:rPr>
              <a:t> </a:t>
            </a:r>
            <a:r>
              <a:rPr spc="-15" dirty="0">
                <a:cs typeface="Cambria"/>
              </a:rPr>
              <a:t>or</a:t>
            </a:r>
            <a:r>
              <a:rPr spc="75" dirty="0">
                <a:cs typeface="Cambria"/>
              </a:rPr>
              <a:t> </a:t>
            </a:r>
            <a:r>
              <a:rPr spc="10" dirty="0">
                <a:cs typeface="Cambria"/>
              </a:rPr>
              <a:t>uninteresting</a:t>
            </a:r>
            <a:r>
              <a:rPr spc="130" dirty="0">
                <a:cs typeface="Cambria"/>
              </a:rPr>
              <a:t> </a:t>
            </a:r>
            <a:r>
              <a:rPr dirty="0">
                <a:cs typeface="Cambria"/>
              </a:rPr>
              <a:t>instances</a:t>
            </a: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lang="it-IT" b="1" spc="-10" dirty="0">
                <a:cs typeface="Arial Black"/>
              </a:rPr>
              <a:t>2. </a:t>
            </a:r>
            <a:r>
              <a:rPr b="1" spc="-10" dirty="0">
                <a:cs typeface="Arial Black"/>
              </a:rPr>
              <a:t>Contextual</a:t>
            </a:r>
            <a:r>
              <a:rPr b="1" spc="-40" dirty="0">
                <a:cs typeface="Arial Black"/>
              </a:rPr>
              <a:t> </a:t>
            </a:r>
            <a:r>
              <a:rPr b="1" dirty="0">
                <a:cs typeface="Arial Black"/>
              </a:rPr>
              <a:t>and</a:t>
            </a:r>
            <a:r>
              <a:rPr b="1" spc="5" dirty="0">
                <a:cs typeface="Arial Black"/>
              </a:rPr>
              <a:t> </a:t>
            </a:r>
            <a:r>
              <a:rPr b="1" dirty="0">
                <a:cs typeface="Arial Black"/>
              </a:rPr>
              <a:t>High-Dimensional</a:t>
            </a:r>
            <a:r>
              <a:rPr b="1" spc="-40" dirty="0">
                <a:cs typeface="Arial Black"/>
              </a:rPr>
              <a:t> </a:t>
            </a:r>
            <a:r>
              <a:rPr b="1" spc="-15" dirty="0">
                <a:cs typeface="Arial Black"/>
              </a:rPr>
              <a:t>Data</a:t>
            </a:r>
            <a:endParaRPr b="1" dirty="0">
              <a:cs typeface="Arial Black"/>
            </a:endParaRPr>
          </a:p>
          <a:p>
            <a:pPr marL="646430" lvl="1" indent="-174625">
              <a:spcBef>
                <a:spcPts val="470"/>
              </a:spcBef>
              <a:buFont typeface="Arial MT"/>
              <a:buChar char="•"/>
              <a:tabLst>
                <a:tab pos="189865" algn="l"/>
              </a:tabLst>
            </a:pPr>
            <a:r>
              <a:rPr spc="50" dirty="0">
                <a:cs typeface="Cambria"/>
              </a:rPr>
              <a:t>Anomalies</a:t>
            </a:r>
            <a:r>
              <a:rPr spc="110" dirty="0">
                <a:cs typeface="Cambria"/>
              </a:rPr>
              <a:t> </a:t>
            </a:r>
            <a:r>
              <a:rPr spc="-15" dirty="0">
                <a:cs typeface="Cambria"/>
              </a:rPr>
              <a:t>are</a:t>
            </a:r>
            <a:r>
              <a:rPr spc="50" dirty="0">
                <a:cs typeface="Cambria"/>
              </a:rPr>
              <a:t> </a:t>
            </a:r>
            <a:r>
              <a:rPr spc="20" dirty="0">
                <a:cs typeface="Cambria"/>
              </a:rPr>
              <a:t>visible</a:t>
            </a:r>
            <a:r>
              <a:rPr spc="120" dirty="0">
                <a:cs typeface="Cambria"/>
              </a:rPr>
              <a:t> </a:t>
            </a:r>
            <a:r>
              <a:rPr spc="45" dirty="0">
                <a:cs typeface="Cambria"/>
              </a:rPr>
              <a:t>only</a:t>
            </a:r>
            <a:r>
              <a:rPr spc="105" dirty="0">
                <a:cs typeface="Cambria"/>
              </a:rPr>
              <a:t> </a:t>
            </a:r>
            <a:r>
              <a:rPr spc="30" dirty="0">
                <a:cs typeface="Cambria"/>
              </a:rPr>
              <a:t>in</a:t>
            </a:r>
            <a:r>
              <a:rPr spc="50" dirty="0">
                <a:cs typeface="Cambria"/>
              </a:rPr>
              <a:t> </a:t>
            </a:r>
            <a:r>
              <a:rPr spc="5" dirty="0">
                <a:cs typeface="Cambria"/>
              </a:rPr>
              <a:t>context</a:t>
            </a:r>
            <a:r>
              <a:rPr spc="90" dirty="0">
                <a:cs typeface="Cambria"/>
              </a:rPr>
              <a:t> </a:t>
            </a:r>
            <a:r>
              <a:rPr spc="35" dirty="0">
                <a:cs typeface="Cambria"/>
              </a:rPr>
              <a:t>of</a:t>
            </a:r>
            <a:r>
              <a:rPr spc="70" dirty="0">
                <a:cs typeface="Cambria"/>
              </a:rPr>
              <a:t> </a:t>
            </a:r>
            <a:r>
              <a:rPr spc="30" dirty="0">
                <a:cs typeface="Cambria"/>
              </a:rPr>
              <a:t>implicit</a:t>
            </a:r>
            <a:r>
              <a:rPr spc="110" dirty="0">
                <a:cs typeface="Cambria"/>
              </a:rPr>
              <a:t> </a:t>
            </a:r>
            <a:r>
              <a:rPr dirty="0">
                <a:cs typeface="Cambria"/>
              </a:rPr>
              <a:t>relations</a:t>
            </a:r>
            <a:r>
              <a:rPr spc="110" dirty="0">
                <a:cs typeface="Cambria"/>
              </a:rPr>
              <a:t> </a:t>
            </a:r>
            <a:r>
              <a:rPr spc="30" dirty="0">
                <a:cs typeface="Cambria"/>
              </a:rPr>
              <a:t>in</a:t>
            </a:r>
            <a:r>
              <a:rPr spc="75" dirty="0">
                <a:cs typeface="Cambria"/>
              </a:rPr>
              <a:t> </a:t>
            </a:r>
            <a:r>
              <a:rPr spc="25" dirty="0">
                <a:cs typeface="Cambria"/>
              </a:rPr>
              <a:t>temporal,</a:t>
            </a:r>
            <a:r>
              <a:rPr spc="65" dirty="0">
                <a:cs typeface="Cambria"/>
              </a:rPr>
              <a:t> </a:t>
            </a:r>
            <a:r>
              <a:rPr spc="15" dirty="0">
                <a:cs typeface="Cambria"/>
              </a:rPr>
              <a:t>spatial</a:t>
            </a:r>
            <a:r>
              <a:rPr spc="90" dirty="0">
                <a:cs typeface="Cambria"/>
              </a:rPr>
              <a:t> </a:t>
            </a:r>
            <a:r>
              <a:rPr spc="55" dirty="0">
                <a:cs typeface="Cambria"/>
              </a:rPr>
              <a:t>and</a:t>
            </a:r>
            <a:r>
              <a:rPr spc="70" dirty="0">
                <a:cs typeface="Cambria"/>
              </a:rPr>
              <a:t> </a:t>
            </a:r>
            <a:r>
              <a:rPr spc="45" dirty="0">
                <a:cs typeface="Cambria"/>
              </a:rPr>
              <a:t>graph</a:t>
            </a:r>
            <a:r>
              <a:rPr spc="60" dirty="0">
                <a:cs typeface="Cambria"/>
              </a:rPr>
              <a:t> </a:t>
            </a:r>
            <a:r>
              <a:rPr spc="30" dirty="0">
                <a:cs typeface="Cambria"/>
              </a:rPr>
              <a:t>data</a:t>
            </a:r>
            <a:endParaRPr dirty="0">
              <a:cs typeface="Cambria"/>
            </a:endParaRPr>
          </a:p>
          <a:p>
            <a:pPr marL="646430" lvl="1" indent="-174625">
              <a:spcBef>
                <a:spcPts val="459"/>
              </a:spcBef>
              <a:buFont typeface="Arial MT"/>
              <a:buChar char="•"/>
              <a:tabLst>
                <a:tab pos="189865" algn="l"/>
              </a:tabLst>
            </a:pPr>
            <a:r>
              <a:rPr spc="10" dirty="0">
                <a:cs typeface="Cambria"/>
              </a:rPr>
              <a:t>Increased</a:t>
            </a:r>
            <a:r>
              <a:rPr spc="85" dirty="0">
                <a:cs typeface="Cambria"/>
              </a:rPr>
              <a:t> </a:t>
            </a:r>
            <a:r>
              <a:rPr spc="30" dirty="0">
                <a:cs typeface="Cambria"/>
              </a:rPr>
              <a:t>dimensionality</a:t>
            </a:r>
            <a:r>
              <a:rPr spc="150" dirty="0">
                <a:cs typeface="Cambria"/>
              </a:rPr>
              <a:t> </a:t>
            </a:r>
            <a:r>
              <a:rPr spc="15" dirty="0">
                <a:cs typeface="Cambria"/>
              </a:rPr>
              <a:t>also</a:t>
            </a:r>
            <a:r>
              <a:rPr spc="50" dirty="0">
                <a:cs typeface="Cambria"/>
              </a:rPr>
              <a:t> </a:t>
            </a:r>
            <a:r>
              <a:rPr spc="25" dirty="0">
                <a:cs typeface="Cambria"/>
              </a:rPr>
              <a:t>makes</a:t>
            </a:r>
            <a:r>
              <a:rPr spc="75" dirty="0">
                <a:cs typeface="Cambria"/>
              </a:rPr>
              <a:t> </a:t>
            </a:r>
            <a:r>
              <a:rPr spc="45" dirty="0">
                <a:cs typeface="Cambria"/>
              </a:rPr>
              <a:t>anomaly</a:t>
            </a:r>
            <a:r>
              <a:rPr spc="75" dirty="0">
                <a:cs typeface="Cambria"/>
              </a:rPr>
              <a:t> </a:t>
            </a:r>
            <a:r>
              <a:rPr spc="10" dirty="0">
                <a:cs typeface="Cambria"/>
              </a:rPr>
              <a:t>detection</a:t>
            </a:r>
            <a:r>
              <a:rPr spc="100" dirty="0">
                <a:cs typeface="Cambria"/>
              </a:rPr>
              <a:t> </a:t>
            </a:r>
            <a:r>
              <a:rPr spc="40" dirty="0">
                <a:cs typeface="Cambria"/>
              </a:rPr>
              <a:t>difficult</a:t>
            </a:r>
            <a:endParaRPr dirty="0"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lang="it-IT" b="1" dirty="0">
                <a:cs typeface="Arial Black"/>
              </a:rPr>
              <a:t>3. </a:t>
            </a:r>
            <a:r>
              <a:rPr b="1" dirty="0">
                <a:cs typeface="Arial Black"/>
              </a:rPr>
              <a:t>Sample-Efficient</a:t>
            </a:r>
            <a:r>
              <a:rPr b="1" spc="-10" dirty="0">
                <a:cs typeface="Arial Black"/>
              </a:rPr>
              <a:t> </a:t>
            </a:r>
            <a:r>
              <a:rPr b="1" spc="10" dirty="0">
                <a:cs typeface="Arial Black"/>
              </a:rPr>
              <a:t>Learning</a:t>
            </a:r>
            <a:endParaRPr b="1" dirty="0">
              <a:cs typeface="Arial Black"/>
            </a:endParaRPr>
          </a:p>
          <a:p>
            <a:pPr marL="757555" lvl="1" indent="-28575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189865" algn="l"/>
              </a:tabLst>
            </a:pPr>
            <a:r>
              <a:rPr spc="50" dirty="0">
                <a:cs typeface="Cambria"/>
              </a:rPr>
              <a:t>Building</a:t>
            </a:r>
            <a:r>
              <a:rPr spc="105" dirty="0">
                <a:cs typeface="Cambria"/>
              </a:rPr>
              <a:t> </a:t>
            </a:r>
            <a:r>
              <a:rPr spc="25" dirty="0">
                <a:cs typeface="Cambria"/>
              </a:rPr>
              <a:t>generalized</a:t>
            </a:r>
            <a:r>
              <a:rPr spc="105" dirty="0">
                <a:cs typeface="Cambria"/>
              </a:rPr>
              <a:t> </a:t>
            </a:r>
            <a:r>
              <a:rPr spc="10" dirty="0">
                <a:cs typeface="Cambria"/>
              </a:rPr>
              <a:t>detection</a:t>
            </a:r>
            <a:r>
              <a:rPr spc="110" dirty="0">
                <a:cs typeface="Cambria"/>
              </a:rPr>
              <a:t> </a:t>
            </a:r>
            <a:r>
              <a:rPr spc="30" dirty="0">
                <a:cs typeface="Cambria"/>
              </a:rPr>
              <a:t>models</a:t>
            </a:r>
            <a:r>
              <a:rPr spc="90" dirty="0">
                <a:cs typeface="Cambria"/>
              </a:rPr>
              <a:t> </a:t>
            </a:r>
            <a:r>
              <a:rPr spc="35" dirty="0">
                <a:cs typeface="Cambria"/>
              </a:rPr>
              <a:t>with</a:t>
            </a:r>
            <a:r>
              <a:rPr spc="80" dirty="0">
                <a:cs typeface="Cambria"/>
              </a:rPr>
              <a:t> </a:t>
            </a:r>
            <a:r>
              <a:rPr spc="15" dirty="0">
                <a:cs typeface="Cambria"/>
              </a:rPr>
              <a:t>a</a:t>
            </a:r>
            <a:r>
              <a:rPr spc="80" dirty="0">
                <a:cs typeface="Cambria"/>
              </a:rPr>
              <a:t> </a:t>
            </a:r>
            <a:r>
              <a:rPr spc="30" dirty="0">
                <a:cs typeface="Cambria"/>
              </a:rPr>
              <a:t>limited</a:t>
            </a:r>
            <a:r>
              <a:rPr spc="125" dirty="0">
                <a:cs typeface="Cambria"/>
              </a:rPr>
              <a:t> </a:t>
            </a:r>
            <a:r>
              <a:rPr spc="35" dirty="0">
                <a:cs typeface="Cambria"/>
              </a:rPr>
              <a:t>amount</a:t>
            </a:r>
            <a:r>
              <a:rPr spc="85" dirty="0">
                <a:cs typeface="Cambria"/>
              </a:rPr>
              <a:t> </a:t>
            </a:r>
            <a:r>
              <a:rPr spc="35" dirty="0">
                <a:cs typeface="Cambria"/>
              </a:rPr>
              <a:t>of</a:t>
            </a:r>
            <a:r>
              <a:rPr spc="55" dirty="0">
                <a:cs typeface="Cambria"/>
              </a:rPr>
              <a:t> </a:t>
            </a:r>
            <a:r>
              <a:rPr spc="20" dirty="0">
                <a:cs typeface="Cambria"/>
              </a:rPr>
              <a:t>labeled</a:t>
            </a:r>
            <a:r>
              <a:rPr spc="100" dirty="0">
                <a:cs typeface="Cambria"/>
              </a:rPr>
              <a:t> </a:t>
            </a:r>
            <a:r>
              <a:rPr spc="45" dirty="0">
                <a:cs typeface="Cambria"/>
              </a:rPr>
              <a:t>anomaly</a:t>
            </a:r>
            <a:r>
              <a:rPr spc="105" dirty="0">
                <a:cs typeface="Cambria"/>
              </a:rPr>
              <a:t> </a:t>
            </a:r>
            <a:r>
              <a:rPr spc="25" dirty="0">
                <a:cs typeface="Cambria"/>
              </a:rPr>
              <a:t>data</a:t>
            </a:r>
            <a:endParaRPr lang="it-IT" spc="25" dirty="0">
              <a:cs typeface="Cambria"/>
            </a:endParaRPr>
          </a:p>
          <a:p>
            <a:pPr marL="14605">
              <a:lnSpc>
                <a:spcPct val="100000"/>
              </a:lnSpc>
              <a:spcBef>
                <a:spcPts val="475"/>
              </a:spcBef>
              <a:tabLst>
                <a:tab pos="189865" algn="l"/>
              </a:tabLst>
            </a:pPr>
            <a:endParaRPr lang="it-IT" spc="25" dirty="0"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o 1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C0504D"/>
      </a:accent2>
      <a:accent3>
        <a:srgbClr val="000000"/>
      </a:accent3>
      <a:accent4>
        <a:srgbClr val="8064A2"/>
      </a:accent4>
      <a:accent5>
        <a:srgbClr val="000000"/>
      </a:accent5>
      <a:accent6>
        <a:srgbClr val="F79646"/>
      </a:accent6>
      <a:hlink>
        <a:srgbClr val="0462C1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3262</TotalTime>
  <Words>4066</Words>
  <Application>Microsoft Office PowerPoint</Application>
  <PresentationFormat>Widescreen</PresentationFormat>
  <Paragraphs>750</Paragraphs>
  <Slides>72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Arial Black</vt:lpstr>
      <vt:lpstr>Arial MT</vt:lpstr>
      <vt:lpstr>Calibri</vt:lpstr>
      <vt:lpstr>Cambria</vt:lpstr>
      <vt:lpstr>Cambria Math</vt:lpstr>
      <vt:lpstr>Lalezar</vt:lpstr>
      <vt:lpstr>Times New Roman</vt:lpstr>
      <vt:lpstr>Wingdings</vt:lpstr>
      <vt:lpstr>Office Theme</vt:lpstr>
      <vt:lpstr>Deep Learning for Anomaly Detection: Challenges, Methods, and Opportunities  AML course 2022/23  </vt:lpstr>
      <vt:lpstr>Outline</vt:lpstr>
      <vt:lpstr>Part 1: Overview of  Challenges and Methods</vt:lpstr>
      <vt:lpstr>What are Anomalies?</vt:lpstr>
      <vt:lpstr>Anomaly detection: Problem Variations</vt:lpstr>
      <vt:lpstr>Real-World Application Domains</vt:lpstr>
      <vt:lpstr>Scientific Application Domains</vt:lpstr>
      <vt:lpstr>Application-Specific Complexities</vt:lpstr>
      <vt:lpstr>Key Challenges</vt:lpstr>
      <vt:lpstr>Key Challenges</vt:lpstr>
      <vt:lpstr>Traditional (Shallow) Methods and Disadvantages</vt:lpstr>
      <vt:lpstr>Advantages of Deep Learning</vt:lpstr>
      <vt:lpstr>Deep vs Shallow [Traditional]: Example</vt:lpstr>
      <vt:lpstr>Deep vs. Shallow [Representation]</vt:lpstr>
      <vt:lpstr>Deep vs. Shallow: [Algorithm Type]</vt:lpstr>
      <vt:lpstr>Deep vs. Shallow [Feature Relations]</vt:lpstr>
      <vt:lpstr>Deep vs. Shallow [Feature Learning  Methods for Diverse Data Types]</vt:lpstr>
      <vt:lpstr>Deep vs. Shallow Methods [Localization]</vt:lpstr>
      <vt:lpstr>Deep vs. Shallow Methods [Localization]</vt:lpstr>
      <vt:lpstr>Three Principal Categories</vt:lpstr>
      <vt:lpstr>More Detailed Taxonomy</vt:lpstr>
      <vt:lpstr>Categorization Based on Supervision</vt:lpstr>
      <vt:lpstr>Supervision: Application Settings</vt:lpstr>
      <vt:lpstr>Part 2: Methods</vt:lpstr>
      <vt:lpstr>Deep learning for  feature extraction</vt:lpstr>
      <vt:lpstr>Using pre-trained models</vt:lpstr>
      <vt:lpstr>Example: VGG + Unmasking</vt:lpstr>
      <vt:lpstr>Training deep feature  extraction models</vt:lpstr>
      <vt:lpstr>Section summary</vt:lpstr>
      <vt:lpstr>Part 2: Methods</vt:lpstr>
      <vt:lpstr>Learning feature  representations of normality</vt:lpstr>
      <vt:lpstr>Learning feature  representations of normality</vt:lpstr>
      <vt:lpstr>Taxonomy: the modeling perspective</vt:lpstr>
      <vt:lpstr>Autoencoders</vt:lpstr>
      <vt:lpstr>Autoencoders – ensemble method</vt:lpstr>
      <vt:lpstr>Taxonomy: the modeling perspective</vt:lpstr>
      <vt:lpstr>Generative Adversarial Networks (GANs)</vt:lpstr>
      <vt:lpstr>Example – AnoGAN</vt:lpstr>
      <vt:lpstr>Taxonomy: the modeling perspective</vt:lpstr>
      <vt:lpstr>Predictability modeling</vt:lpstr>
      <vt:lpstr>Taxonomy: the modeling perspective</vt:lpstr>
      <vt:lpstr>Self-supervised classification</vt:lpstr>
      <vt:lpstr>Example – Image geometric transformations</vt:lpstr>
      <vt:lpstr>Section summary</vt:lpstr>
      <vt:lpstr>Taxonomy: the modeling perspective</vt:lpstr>
      <vt:lpstr>Distance-based measure</vt:lpstr>
      <vt:lpstr>Taxonomy: the modeling perspective</vt:lpstr>
      <vt:lpstr>One-class classification measure</vt:lpstr>
      <vt:lpstr>Example – Deep support vector data  description (Deep SVDD)</vt:lpstr>
      <vt:lpstr>Taxonomy: the modeling perspective</vt:lpstr>
      <vt:lpstr>Cluster-based measure</vt:lpstr>
      <vt:lpstr>Section summary</vt:lpstr>
      <vt:lpstr>Part 2: Methods</vt:lpstr>
      <vt:lpstr>Part 2: Methods</vt:lpstr>
      <vt:lpstr>Unsupervised approach</vt:lpstr>
      <vt:lpstr>Part 2: Methods</vt:lpstr>
      <vt:lpstr>Weakly-supervised approach 1/2</vt:lpstr>
      <vt:lpstr>Weakly-supervised approach 2/2</vt:lpstr>
      <vt:lpstr>Part 2: Methods</vt:lpstr>
      <vt:lpstr>Semi-supervised approach</vt:lpstr>
      <vt:lpstr>Part 2: Methods</vt:lpstr>
      <vt:lpstr>PowerPoint Presentation</vt:lpstr>
      <vt:lpstr>PowerPoint Presentation</vt:lpstr>
      <vt:lpstr>PowerPoint Presentation</vt:lpstr>
      <vt:lpstr>Part 3: Conclusions and  future opportunities</vt:lpstr>
      <vt:lpstr>Summary of the methods</vt:lpstr>
      <vt:lpstr>Part 3: Conclusions and  future opportunities</vt:lpstr>
      <vt:lpstr>HypAD - Hyperbolic Uncertainty for Anomaly Detection</vt:lpstr>
      <vt:lpstr>Uncertainty</vt:lpstr>
      <vt:lpstr>COSKAD</vt:lpstr>
      <vt:lpstr>Latent Spaces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Tonkin</dc:creator>
  <cp:lastModifiedBy>Alessandro flaborea@di.uniroma1.it</cp:lastModifiedBy>
  <cp:revision>8</cp:revision>
  <dcterms:created xsi:type="dcterms:W3CDTF">2022-10-25T08:57:37Z</dcterms:created>
  <dcterms:modified xsi:type="dcterms:W3CDTF">2022-10-28T09:52:50Z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2022-10-25T00:00:00Z</vt:filetime>
  </property>
</Properties>
</file>